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56"/>
  </p:notesMasterIdLst>
  <p:handoutMasterIdLst>
    <p:handoutMasterId r:id="rId57"/>
  </p:handoutMasterIdLst>
  <p:sldIdLst>
    <p:sldId id="257" r:id="rId5"/>
    <p:sldId id="258" r:id="rId6"/>
    <p:sldId id="267" r:id="rId7"/>
    <p:sldId id="329" r:id="rId8"/>
    <p:sldId id="310" r:id="rId9"/>
    <p:sldId id="330" r:id="rId10"/>
    <p:sldId id="331" r:id="rId11"/>
    <p:sldId id="332" r:id="rId12"/>
    <p:sldId id="334" r:id="rId13"/>
    <p:sldId id="333" r:id="rId14"/>
    <p:sldId id="335" r:id="rId15"/>
    <p:sldId id="336" r:id="rId16"/>
    <p:sldId id="337" r:id="rId17"/>
    <p:sldId id="338" r:id="rId18"/>
    <p:sldId id="340" r:id="rId19"/>
    <p:sldId id="341" r:id="rId20"/>
    <p:sldId id="342" r:id="rId21"/>
    <p:sldId id="343" r:id="rId22"/>
    <p:sldId id="344" r:id="rId23"/>
    <p:sldId id="345" r:id="rId24"/>
    <p:sldId id="346" r:id="rId25"/>
    <p:sldId id="348" r:id="rId26"/>
    <p:sldId id="349" r:id="rId27"/>
    <p:sldId id="350" r:id="rId28"/>
    <p:sldId id="351" r:id="rId29"/>
    <p:sldId id="352" r:id="rId30"/>
    <p:sldId id="353" r:id="rId31"/>
    <p:sldId id="354" r:id="rId32"/>
    <p:sldId id="355" r:id="rId33"/>
    <p:sldId id="356" r:id="rId34"/>
    <p:sldId id="357" r:id="rId35"/>
    <p:sldId id="358" r:id="rId36"/>
    <p:sldId id="359" r:id="rId37"/>
    <p:sldId id="360" r:id="rId38"/>
    <p:sldId id="361" r:id="rId39"/>
    <p:sldId id="362" r:id="rId40"/>
    <p:sldId id="363" r:id="rId41"/>
    <p:sldId id="364" r:id="rId42"/>
    <p:sldId id="365" r:id="rId43"/>
    <p:sldId id="366" r:id="rId44"/>
    <p:sldId id="367" r:id="rId45"/>
    <p:sldId id="368" r:id="rId46"/>
    <p:sldId id="369" r:id="rId47"/>
    <p:sldId id="370" r:id="rId48"/>
    <p:sldId id="371" r:id="rId49"/>
    <p:sldId id="372" r:id="rId50"/>
    <p:sldId id="373" r:id="rId51"/>
    <p:sldId id="374" r:id="rId52"/>
    <p:sldId id="375" r:id="rId53"/>
    <p:sldId id="376" r:id="rId54"/>
    <p:sldId id="263" r:id="rId55"/>
  </p:sldIdLst>
  <p:sldSz cx="12192000" cy="6858000"/>
  <p:notesSz cx="6858000" cy="9144000"/>
  <p:embeddedFontLst>
    <p:embeddedFont>
      <p:font typeface="Cambria" pitchFamily="18" charset="0"/>
      <p:regular r:id="rId58"/>
      <p:bold r:id="rId59"/>
      <p:italic r:id="rId60"/>
      <p:boldItalic r:id="rId61"/>
    </p:embeddedFont>
    <p:embeddedFont>
      <p:font typeface="Nunito ExtraLight" charset="0"/>
      <p:regular r:id="rId62"/>
      <p:italic r:id="rId63"/>
    </p:embeddedFont>
    <p:embeddedFont>
      <p:font typeface="Poppins" charset="0"/>
      <p:regular r:id="rId64"/>
      <p:bold r:id="rId65"/>
      <p:italic r:id="rId66"/>
      <p:boldItalic r:id="rId67"/>
    </p:embeddedFont>
    <p:embeddedFont>
      <p:font typeface="Calibri" pitchFamily="34" charset="0"/>
      <p:regular r:id="rId68"/>
      <p:bold r:id="rId69"/>
      <p:italic r:id="rId70"/>
      <p:boldItalic r:id="rId71"/>
    </p:embeddedFont>
    <p:embeddedFont>
      <p:font typeface="Nunito" charset="0"/>
      <p:regular r:id="rId72"/>
      <p:bold r:id="rId73"/>
      <p:italic r:id="rId74"/>
      <p:boldItalic r:id="rId75"/>
    </p:embeddedFont>
    <p:embeddedFont>
      <p:font typeface="Nunito Light" charset="0"/>
      <p:regular r:id="rId76"/>
      <p:italic r:id="rId77"/>
    </p:embeddedFont>
  </p:embeddedFontLst>
  <p:defaultTextStyle>
    <a:defPPr rtl="0">
      <a:defRPr lang="es-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E944FA-1F9A-4F63-A31F-D447F57FC174}" v="10" dt="2020-02-03T15:50:28.9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55" autoAdjust="0"/>
    <p:restoredTop sz="88312" autoAdjust="0"/>
  </p:normalViewPr>
  <p:slideViewPr>
    <p:cSldViewPr snapToGrid="0" snapToObjects="1">
      <p:cViewPr>
        <p:scale>
          <a:sx n="66" d="100"/>
          <a:sy n="66" d="100"/>
        </p:scale>
        <p:origin x="-1650" y="-252"/>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font" Target="fonts/font6.fntdata"/><Relationship Id="rId68" Type="http://schemas.openxmlformats.org/officeDocument/2006/relationships/font" Target="fonts/font11.fntdata"/><Relationship Id="rId76" Type="http://schemas.openxmlformats.org/officeDocument/2006/relationships/font" Target="fonts/font19.fntdata"/><Relationship Id="rId7" Type="http://schemas.openxmlformats.org/officeDocument/2006/relationships/slide" Target="slides/slide3.xml"/><Relationship Id="rId71" Type="http://schemas.openxmlformats.org/officeDocument/2006/relationships/font" Target="fonts/font14.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font" Target="fonts/font1.fntdata"/><Relationship Id="rId66" Type="http://schemas.openxmlformats.org/officeDocument/2006/relationships/font" Target="fonts/font9.fntdata"/><Relationship Id="rId74" Type="http://schemas.openxmlformats.org/officeDocument/2006/relationships/font" Target="fonts/font17.fntdata"/><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font" Target="fonts/font4.fntdata"/><Relationship Id="rId82"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font" Target="fonts/font16.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64" Type="http://schemas.openxmlformats.org/officeDocument/2006/relationships/font" Target="fonts/font7.fntdata"/><Relationship Id="rId69" Type="http://schemas.openxmlformats.org/officeDocument/2006/relationships/font" Target="fonts/font12.fntdata"/><Relationship Id="rId77" Type="http://schemas.openxmlformats.org/officeDocument/2006/relationships/font" Target="fonts/font20.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15.fntdata"/><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5.fntdata"/><Relationship Id="rId70" Type="http://schemas.openxmlformats.org/officeDocument/2006/relationships/font" Target="fonts/font13.fntdata"/><Relationship Id="rId75" Type="http://schemas.openxmlformats.org/officeDocument/2006/relationships/font" Target="fonts/font18.fntdata"/><Relationship Id="rId83"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0CE944FA-1F9A-4F63-A31F-D447F57FC174}"/>
    <pc:docChg chg="custSel delSld modSld">
      <pc:chgData name="Nazia Shah" userId="834fe6aa-7260-4947-9af5-9af74eff913c" providerId="ADAL" clId="{0CE944FA-1F9A-4F63-A31F-D447F57FC174}" dt="2020-02-05T19:59:18.658" v="27" actId="2696"/>
      <pc:docMkLst>
        <pc:docMk/>
      </pc:docMkLst>
      <pc:sldChg chg="modSp">
        <pc:chgData name="Nazia Shah" userId="834fe6aa-7260-4947-9af5-9af74eff913c" providerId="ADAL" clId="{0CE944FA-1F9A-4F63-A31F-D447F57FC174}" dt="2020-02-03T15:50:28.996" v="20" actId="207"/>
        <pc:sldMkLst>
          <pc:docMk/>
          <pc:sldMk cId="2949312402" sldId="257"/>
        </pc:sldMkLst>
        <pc:spChg chg="mod">
          <ac:chgData name="Nazia Shah" userId="834fe6aa-7260-4947-9af5-9af74eff913c" providerId="ADAL" clId="{0CE944FA-1F9A-4F63-A31F-D447F57FC174}" dt="2020-02-03T15:50:28.996" v="20" actId="207"/>
          <ac:spMkLst>
            <pc:docMk/>
            <pc:sldMk cId="2949312402" sldId="257"/>
            <ac:spMk id="5" creationId="{BD2F0370-A462-EA47-A926-2777BBA4F2A5}"/>
          </ac:spMkLst>
        </pc:spChg>
      </pc:sldChg>
      <pc:sldChg chg="modSp">
        <pc:chgData name="Nazia Shah" userId="834fe6aa-7260-4947-9af5-9af74eff913c" providerId="ADAL" clId="{0CE944FA-1F9A-4F63-A31F-D447F57FC174}" dt="2020-02-05T19:59:05.426" v="26" actId="20577"/>
        <pc:sldMkLst>
          <pc:docMk/>
          <pc:sldMk cId="3074665419" sldId="333"/>
        </pc:sldMkLst>
        <pc:spChg chg="mod">
          <ac:chgData name="Nazia Shah" userId="834fe6aa-7260-4947-9af5-9af74eff913c" providerId="ADAL" clId="{0CE944FA-1F9A-4F63-A31F-D447F57FC174}" dt="2020-02-05T19:59:05.426" v="26" actId="20577"/>
          <ac:spMkLst>
            <pc:docMk/>
            <pc:sldMk cId="3074665419" sldId="333"/>
            <ac:spMk id="2" creationId="{893BEBBD-5E97-E748-AB97-47C407B4E351}"/>
          </ac:spMkLst>
        </pc:spChg>
      </pc:sldChg>
      <pc:sldChg chg="modSp">
        <pc:chgData name="Nazia Shah" userId="834fe6aa-7260-4947-9af5-9af74eff913c" providerId="ADAL" clId="{0CE944FA-1F9A-4F63-A31F-D447F57FC174}" dt="2020-02-03T15:43:22.894" v="1" actId="27636"/>
        <pc:sldMkLst>
          <pc:docMk/>
          <pc:sldMk cId="693886856" sldId="335"/>
        </pc:sldMkLst>
        <pc:spChg chg="mod">
          <ac:chgData name="Nazia Shah" userId="834fe6aa-7260-4947-9af5-9af74eff913c" providerId="ADAL" clId="{0CE944FA-1F9A-4F63-A31F-D447F57FC174}" dt="2020-02-03T15:43:22.894" v="1" actId="27636"/>
          <ac:spMkLst>
            <pc:docMk/>
            <pc:sldMk cId="693886856" sldId="335"/>
            <ac:spMk id="3" creationId="{8689C92E-9F3A-9346-92F1-1D53CD9CBAFC}"/>
          </ac:spMkLst>
        </pc:spChg>
      </pc:sldChg>
      <pc:sldChg chg="modSp del">
        <pc:chgData name="Nazia Shah" userId="834fe6aa-7260-4947-9af5-9af74eff913c" providerId="ADAL" clId="{0CE944FA-1F9A-4F63-A31F-D447F57FC174}" dt="2020-02-05T19:59:18.658" v="27" actId="2696"/>
        <pc:sldMkLst>
          <pc:docMk/>
          <pc:sldMk cId="2868958083" sldId="339"/>
        </pc:sldMkLst>
        <pc:spChg chg="mod">
          <ac:chgData name="Nazia Shah" userId="834fe6aa-7260-4947-9af5-9af74eff913c" providerId="ADAL" clId="{0CE944FA-1F9A-4F63-A31F-D447F57FC174}" dt="2020-02-03T15:45:14.125" v="3" actId="20577"/>
          <ac:spMkLst>
            <pc:docMk/>
            <pc:sldMk cId="2868958083" sldId="339"/>
            <ac:spMk id="2" creationId="{893BEBBD-5E97-E748-AB97-47C407B4E351}"/>
          </ac:spMkLst>
        </pc:spChg>
      </pc:sldChg>
      <pc:sldChg chg="modSp">
        <pc:chgData name="Nazia Shah" userId="834fe6aa-7260-4947-9af5-9af74eff913c" providerId="ADAL" clId="{0CE944FA-1F9A-4F63-A31F-D447F57FC174}" dt="2020-02-03T15:46:07.432" v="5"/>
        <pc:sldMkLst>
          <pc:docMk/>
          <pc:sldMk cId="2071733503" sldId="341"/>
        </pc:sldMkLst>
        <pc:spChg chg="mod">
          <ac:chgData name="Nazia Shah" userId="834fe6aa-7260-4947-9af5-9af74eff913c" providerId="ADAL" clId="{0CE944FA-1F9A-4F63-A31F-D447F57FC174}" dt="2020-02-03T15:46:07.432" v="5"/>
          <ac:spMkLst>
            <pc:docMk/>
            <pc:sldMk cId="2071733503" sldId="341"/>
            <ac:spMk id="2" creationId="{893BEBBD-5E97-E748-AB97-47C407B4E351}"/>
          </ac:spMkLst>
        </pc:spChg>
      </pc:sldChg>
      <pc:sldChg chg="del">
        <pc:chgData name="Nazia Shah" userId="834fe6aa-7260-4947-9af5-9af74eff913c" providerId="ADAL" clId="{0CE944FA-1F9A-4F63-A31F-D447F57FC174}" dt="2020-02-03T15:50:12.933" v="19" actId="2696"/>
        <pc:sldMkLst>
          <pc:docMk/>
          <pc:sldMk cId="1027163032" sldId="347"/>
        </pc:sldMkLst>
      </pc:sldChg>
      <pc:sldChg chg="modSp">
        <pc:chgData name="Nazia Shah" userId="834fe6aa-7260-4947-9af5-9af74eff913c" providerId="ADAL" clId="{0CE944FA-1F9A-4F63-A31F-D447F57FC174}" dt="2020-02-03T15:47:09.715" v="6" actId="20577"/>
        <pc:sldMkLst>
          <pc:docMk/>
          <pc:sldMk cId="996559024" sldId="354"/>
        </pc:sldMkLst>
        <pc:spChg chg="mod">
          <ac:chgData name="Nazia Shah" userId="834fe6aa-7260-4947-9af5-9af74eff913c" providerId="ADAL" clId="{0CE944FA-1F9A-4F63-A31F-D447F57FC174}" dt="2020-02-03T15:47:09.715" v="6" actId="20577"/>
          <ac:spMkLst>
            <pc:docMk/>
            <pc:sldMk cId="996559024" sldId="354"/>
            <ac:spMk id="2" creationId="{893BEBBD-5E97-E748-AB97-47C407B4E351}"/>
          </ac:spMkLst>
        </pc:spChg>
      </pc:sldChg>
      <pc:sldChg chg="modSp">
        <pc:chgData name="Nazia Shah" userId="834fe6aa-7260-4947-9af5-9af74eff913c" providerId="ADAL" clId="{0CE944FA-1F9A-4F63-A31F-D447F57FC174}" dt="2020-02-03T15:48:10.682" v="14" actId="14100"/>
        <pc:sldMkLst>
          <pc:docMk/>
          <pc:sldMk cId="238218658" sldId="356"/>
        </pc:sldMkLst>
        <pc:spChg chg="mod">
          <ac:chgData name="Nazia Shah" userId="834fe6aa-7260-4947-9af5-9af74eff913c" providerId="ADAL" clId="{0CE944FA-1F9A-4F63-A31F-D447F57FC174}" dt="2020-02-03T15:48:10.682" v="14" actId="14100"/>
          <ac:spMkLst>
            <pc:docMk/>
            <pc:sldMk cId="238218658" sldId="356"/>
            <ac:spMk id="2" creationId="{893BEBBD-5E97-E748-AB97-47C407B4E351}"/>
          </ac:spMkLst>
        </pc:spChg>
        <pc:spChg chg="mod">
          <ac:chgData name="Nazia Shah" userId="834fe6aa-7260-4947-9af5-9af74eff913c" providerId="ADAL" clId="{0CE944FA-1F9A-4F63-A31F-D447F57FC174}" dt="2020-02-03T15:47:39.548" v="7"/>
          <ac:spMkLst>
            <pc:docMk/>
            <pc:sldMk cId="238218658" sldId="356"/>
            <ac:spMk id="3" creationId="{8689C92E-9F3A-9346-92F1-1D53CD9CBAFC}"/>
          </ac:spMkLst>
        </pc:spChg>
      </pc:sldChg>
      <pc:sldChg chg="modSp">
        <pc:chgData name="Nazia Shah" userId="834fe6aa-7260-4947-9af5-9af74eff913c" providerId="ADAL" clId="{0CE944FA-1F9A-4F63-A31F-D447F57FC174}" dt="2020-02-03T15:48:44.890" v="16" actId="20577"/>
        <pc:sldMkLst>
          <pc:docMk/>
          <pc:sldMk cId="1235537492" sldId="359"/>
        </pc:sldMkLst>
        <pc:spChg chg="mod">
          <ac:chgData name="Nazia Shah" userId="834fe6aa-7260-4947-9af5-9af74eff913c" providerId="ADAL" clId="{0CE944FA-1F9A-4F63-A31F-D447F57FC174}" dt="2020-02-03T15:48:44.890" v="16" actId="20577"/>
          <ac:spMkLst>
            <pc:docMk/>
            <pc:sldMk cId="1235537492" sldId="359"/>
            <ac:spMk id="3" creationId="{8689C92E-9F3A-9346-92F1-1D53CD9CBAFC}"/>
          </ac:spMkLst>
        </pc:spChg>
      </pc:sldChg>
      <pc:sldChg chg="modSp">
        <pc:chgData name="Nazia Shah" userId="834fe6aa-7260-4947-9af5-9af74eff913c" providerId="ADAL" clId="{0CE944FA-1F9A-4F63-A31F-D447F57FC174}" dt="2020-02-03T15:49:28.694" v="18" actId="27636"/>
        <pc:sldMkLst>
          <pc:docMk/>
          <pc:sldMk cId="4053267685" sldId="362"/>
        </pc:sldMkLst>
        <pc:spChg chg="mod">
          <ac:chgData name="Nazia Shah" userId="834fe6aa-7260-4947-9af5-9af74eff913c" providerId="ADAL" clId="{0CE944FA-1F9A-4F63-A31F-D447F57FC174}" dt="2020-02-03T15:49:28.694" v="18" actId="27636"/>
          <ac:spMkLst>
            <pc:docMk/>
            <pc:sldMk cId="4053267685" sldId="362"/>
            <ac:spMk id="3" creationId="{8689C92E-9F3A-9346-92F1-1D53CD9CBAF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5E85044-CA6D-4456-9DCB-063FFA4D98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a:extLst>
              <a:ext uri="{FF2B5EF4-FFF2-40B4-BE49-F238E27FC236}">
                <a16:creationId xmlns:a16="http://schemas.microsoft.com/office/drawing/2014/main" xmlns="" id="{E95F1D7E-E338-4EB8-BC67-D40A0BBF2A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smtClean="0"/>
              <a:t>2/5/2020</a:t>
            </a:r>
            <a:endParaRPr lang="en-US"/>
          </a:p>
        </p:txBody>
      </p:sp>
      <p:sp>
        <p:nvSpPr>
          <p:cNvPr id="4" name="Footer Placeholder 3">
            <a:extLst>
              <a:ext uri="{FF2B5EF4-FFF2-40B4-BE49-F238E27FC236}">
                <a16:creationId xmlns:a16="http://schemas.microsoft.com/office/drawing/2014/main" xmlns="" id="{FF0DD429-52B5-47E3-A2C3-5E98695EC7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xmlns="" id="{B4338778-294F-4378-A7F6-9001478D88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smtClean="0"/>
              <a:t>2/5/2020</a:t>
            </a:r>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8AA386B-B6B5-42CE-ACEC-E6B690E940F8}" type="slidenum">
              <a:rPr lang="en-US" smtClean="0"/>
              <a:t>‹#›</a:t>
            </a:fld>
            <a:endParaRPr lang="en-US"/>
          </a:p>
        </p:txBody>
      </p:sp>
    </p:spTree>
    <p:extLst>
      <p:ext uri="{BB962C8B-B14F-4D97-AF65-F5344CB8AC3E}">
        <p14:creationId xmlns:p14="http://schemas.microsoft.com/office/powerpoint/2010/main" val="2428082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174218" lvl="1" indent="-174218" defTabSz="929165" rtl="0">
              <a:buFont typeface="Arial" panose="020B0604020202020204" pitchFamily="34" charset="0"/>
              <a:buChar char="•"/>
              <a:defRPr/>
            </a:pPr>
            <a:r>
              <a:rPr lang="es-US"/>
              <a:t>Reconocer otros peligros, tales como el radio de recorrido, el equipo de fricción, el movimiento involuntario del equipo.</a:t>
            </a:r>
            <a:endParaRPr lang="en-US" dirty="0"/>
          </a:p>
          <a:p>
            <a:pPr marL="174218" lvl="1" indent="-174218" defTabSz="929165" rtl="0">
              <a:buFont typeface="Arial" panose="020B0604020202020204" pitchFamily="34" charset="0"/>
              <a:buChar char="•"/>
            </a:pPr>
            <a:r>
              <a:rPr lang="es-US"/>
              <a:t>Las personas competentes y las calificadas deben estar capacitadas en sus respectivas funciones.</a:t>
            </a:r>
          </a:p>
          <a:p>
            <a:pPr marL="174218" lvl="1" indent="-174218" defTabSz="929165" rtl="0">
              <a:buFont typeface="Arial" panose="020B0604020202020204" pitchFamily="34" charset="0"/>
              <a:buChar char="•"/>
            </a:pPr>
            <a:r>
              <a:rPr lang="es-US"/>
              <a:t>Capacitación de actualización según corresponda.</a:t>
            </a:r>
          </a:p>
          <a:p>
            <a:pPr marL="174218" lvl="1" indent="-174218" defTabSz="929165" rtl="0">
              <a:buFont typeface="Arial" panose="020B0604020202020204" pitchFamily="34" charset="0"/>
              <a:buChar char="•"/>
            </a:pPr>
            <a:r>
              <a:rPr lang="es-US"/>
              <a:t>Siempre que se requiera de conformidad con esta subparte, el empleador debe proporcionar capacitación sin costo alguno para el empleado.</a:t>
            </a:r>
            <a:endParaRPr lang="en-US" alt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3</a:t>
            </a:fld>
            <a:endParaRPr lang="en-US"/>
          </a:p>
        </p:txBody>
      </p:sp>
    </p:spTree>
    <p:extLst>
      <p:ext uri="{BB962C8B-B14F-4D97-AF65-F5344CB8AC3E}">
        <p14:creationId xmlns:p14="http://schemas.microsoft.com/office/powerpoint/2010/main" val="8797499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8033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3762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4190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En primer lugar, el cambio más significativo es que el párrafo (d)(1)(ii)(B) sustituye las referencias a la certificación por "tipo y capacidad" que aparecían en el anterior subpárrafo (b)(1)( ii)(B) por "tipo, o tipo y capacidad", como recomienda el ACCSH. La frase "tipo, o tipo y capacidad" se ha incluido en la regla definitiva para dejar en claro que, si bien todos los organismos de certificación deben certificar por tipo de grúa para que sus certificaciones cumplan los requisitos de la OSHA, las organizaciones de evaluación también pueden optar por especificar para sus certificaciones diferentes niveles de capacidad de elevación nominal de las grúas.</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832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2 de diciembre de 2019 - La OSHA emite una política de aplicación temporal para las certificaciones de operadores de grúas emitidas por el Instituto de Certificación para Grúas (CIC).</a:t>
            </a:r>
          </a:p>
          <a:p>
            <a:pPr rtl="0"/>
            <a:endParaRPr lang="en-US" dirty="0"/>
          </a:p>
          <a:p>
            <a:pPr rtl="0"/>
            <a:r>
              <a:rPr lang="es-US"/>
              <a:t>La OSHA requiere que los operadores de grúas que se dedican a la actividad de construcción estén certificados por una entidad acreditada por un organismo de acreditación reconocido a nivel nacional. El CIC ya no tiene esa acreditación. A fin de evitar la confusión de la industria y posibles perturbaciones en los proyectos de construcción, la OSHA ha emitido una política de cumplimiento de las certificaciones de operador de grúa emitidas por el CIC. </a:t>
            </a:r>
          </a:p>
          <a:p>
            <a:pPr rtl="0"/>
            <a:endParaRPr lang="en-US" dirty="0"/>
          </a:p>
          <a:p>
            <a:pPr rtl="0"/>
            <a:r>
              <a:rPr lang="es-US"/>
              <a:t>En la política se explica que, si bien las certificaciones emitidas por el CIC no cumplen con el requisito de certificación del operador que exige la OSHA, esta no tiene la intención de citar a los empleadores por operar equipos que infrinjan ese requisito si sus operadores, de buena fe, obtuvieron las certificaciones emitidas por el CIC antes del 2 de diciembre de 2019, con la creencia de que las certificaciones cumplían los requisitos de la norma. Hasta nuevo aviso, la OSHA no aceptará las certificaciones del CIC, incluidas las recertificaciones, emitidas a partir del 2 de diciembre de 2019 inclusive. </a:t>
            </a:r>
          </a:p>
          <a:p>
            <a:pPr rtl="0"/>
            <a:endParaRPr lang="en-US" dirty="0"/>
          </a:p>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95247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3605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El registro demuestra ampliamente la suficiencia del proceso de acreditación que debe aprobarse para que una organización de evaluación se acredite. Ese proceso tiene por objeto garantizar que las organizaciones de evaluación acreditadas utilicen un proceso suficientemente confiable para certificar a los operadores. El registro también muestra que ese mecanismo es eficaz para determinar la competencia del operador.</a:t>
            </a:r>
          </a:p>
          <a:p>
            <a:pPr rtl="0"/>
            <a:r>
              <a:rPr lang="es-US"/>
              <a:t>La recertificación establece un conocimiento de referencia normalizado</a:t>
            </a:r>
          </a:p>
          <a:p>
            <a:pPr rtl="0"/>
            <a:r>
              <a:rPr lang="es-US"/>
              <a:t>de la operación de equipos para los operadores y le indica al empleador</a:t>
            </a:r>
          </a:p>
          <a:p>
            <a:pPr rtl="0"/>
            <a:r>
              <a:rPr lang="es-US"/>
              <a:t>que un operador certificado tiene por lo menos cierto conocimiento de cómo operar una grúa.</a:t>
            </a:r>
          </a:p>
          <a:p>
            <a:pPr rtl="0"/>
            <a:r>
              <a:rPr lang="es-US"/>
              <a:t>La recertificación ayuda a garantizar que un operador no pierda con el tiempo estos conocimientos de referencia. También ayuda a garantizar que los operadores certificados continúen educándose para que estén al tanto de todo cambio en los reglamentos que afecte a su trabajo. La agencia cree que hay algunos empleadores a los que les resultaría difícil asegurarse de que sus operadores estén al día en cuanto a los cambios en los equipos y las actualizaciones de los reglamentos que afecten su operación, a menos que tengan la capacidad de hacer que sus operadores vuelvan a certificarse. Por lo tanto, la OSHA mantiene el requisito de recertificación como se ha propuesto.</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9863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Cuando un gobierno estatal o local emite licencias de operador para equipos alcanzados por la subparte CC, y ese programa de licencias gubernamentales cumple con los requisitos especificados en la norma, los empleadores deben asegurarse de que los operadores de equipos tengan las licencias apropiadas cuando trabajen en la jurisdicción estatal o local, incluso si el operador también está certificado por una organización de certificación acreditada a nivel nacional. Sin embargo, la licencia estatal o local satisfaría el requisito de certificación de la OSHA: la OSHA no requerirá a los operadores que obtengan dicha licencia estatal o local que obtengan también una certificación independiente de una organización de certificación acreditada a nivel nacional o de un programa auditado del empleador.</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85569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0363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9444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lvl="1" indent="0" defTabSz="929165" rtl="0">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4</a:t>
            </a:fld>
            <a:endParaRPr lang="en-US"/>
          </a:p>
        </p:txBody>
      </p:sp>
    </p:spTree>
    <p:extLst>
      <p:ext uri="{BB962C8B-B14F-4D97-AF65-F5344CB8AC3E}">
        <p14:creationId xmlns:p14="http://schemas.microsoft.com/office/powerpoint/2010/main" val="35206813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 norma permite certificar a los operadores en un idioma distinto del inglés, siempre y cuando el operador entienda ese idioma. Se ha reformulado la última oración del párrafo (h)(2) para aclarar que un operador solo puede manejar un equipo cuando se le proporcionan los materiales necesarios para la operación segura del equipo y requeridos por la subsección CC, tales como manuales de operación y gráficos de carga, en el idioma de la certificación del operador. </a:t>
            </a:r>
          </a:p>
          <a:p>
            <a:pPr rtl="0"/>
            <a:r>
              <a:rPr lang="es-US"/>
              <a:t>El párrafo (h) sigue permitiendo tomar "pruebas" en idiomas que comprenda el operador. En el párrafo (h) corregido, el término "pruebas" abarca tanto la prueba de certificación como la evaluación del operador por parte del empleador. Cualquiera de ellas, o ambas, pueden estar en cualquier idioma que entienda el operador. El idioma del manual del operador u otros materiales proporcionados requeridos por la norma solo tendría que coincidir con el idioma de la certificación</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05914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87219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Los empleados que son operadores experimentados pueden necesitar mucho menos capacitación que los empleados menos experimentados. Los empleadores deben determinar qué nivel de capacitación práctica y formal necesitaría un operador en capacitación en virtud del párrafo (b) para asegurarse de que desarrollan las habilidades, los conocimientos y la capacidad para reconocer y evitar los riesgos necesarios para la operación segura de la grúa en diversas condiciones. En última instancia, los métodos de capacitación elegidos por el empleador deben ser eficaces y responder a las necesidades de capacitación de cada operador.</a:t>
            </a:r>
          </a:p>
          <a:p>
            <a:pPr rtl="0"/>
            <a:endParaRPr lang="en-US" dirty="0"/>
          </a:p>
          <a:p>
            <a:pPr rtl="0"/>
            <a:r>
              <a:rPr lang="es-US"/>
              <a:t>Incluso después de que la evaluación del empleador determine que el operador en capacitación es competente, el deber de capacitación del empleador puede continuar cuando el operador opere un nuevo equipo o realice tareas que requieran nuevas habilidades o conocimientos. Una persona puede ser un operador plenamente certificado y evaluado con respecto a un equipo, de modo que se le permita operar ese equipo de manera independiente, pero simultáneamente puede ser un operador en capacitación (y, por lo tanto, estar sujeto a las restricciones operativas de la norma) con respecto a diferentes equipos o tareas que requieren habilidades o conocimientos significativamente diferentes para garantizar la seguridad.</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52012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3438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 OSHA sigue coincidiendo con el C-DAC en que estas elevaciones son demasiado complejas y potencialmente peligrosas como para que las intente un candidato a operador que pueda carecer de los conocimientos y habilidades básicos necesarios para la operación general de la grúa. Sin embargo, el texto reglamentario anterior no dejaba ningún margen para que incluso un operador certificado</a:t>
            </a:r>
          </a:p>
          <a:p>
            <a:pPr rtl="0"/>
            <a:r>
              <a:rPr lang="es-US"/>
              <a:t>adquiriera la experiencia necesaria para desempeñar esas funciones con seguridad, y no dejaba lugar a la posibilidad de que un empleador hiciera evaluar a un operador en esas tareas de conformidad con el párrafo 1926.1427(f) corregido. Por lo tanto, este cambio en el texto respeta</a:t>
            </a:r>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89687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El párrafo (b)(4)(i)(B) requiere que el entrenador "tenga el conocimiento, la capacitación y la experiencia necesarios para dirigir al operador en capacitación con relación al equipo en uso". Este requisito es el mismo que el de la propuesta, pero difiere de los requisitos del párrafo § 1926.1427(f)(3) de la norma sobre grúas de 2010, que requería que el entrenador fuera un operador certificado o hubiera aprobado la parte escrita de una prueba de certificación, y estuviera familiarizado con los controles del equipo. En esta corrección se reconoce que algunos entrenadores no certificados pueden tener los conocimientos y la experiencia necesarios para ser competentes para enseñar o supervisar cómo opera el equipo un operador en capacitación.</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88346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En virtud de la regla definitiva, incluso después de que se hayan confirmado mediante pruebas de certificación los conocimientos básicos sobre grúas y las habilidades de operación de los operadores, los empleadores deben seguir determinando mediante evaluación si la capacitación de los operadores que ya se ha impartido es suficiente o si se necesita más, en función de la complejidad de los equipos que se utilizarán y de la actividad que se llevará a cabo. Por lo tanto, requerirle a una persona que apruebe un examen escrito de certificación parece ser igualmente insuficiente como único criterio de confirmación de la capacidad de un entrenador para supervisar y capacitar a un operador en capacitación.</a:t>
            </a:r>
          </a:p>
          <a:p>
            <a:pPr rtl="0"/>
            <a:r>
              <a:rPr lang="es-US"/>
              <a:t>En segundo lugar, la utilización de la certificación como criterio necesario para el entrenador podría excluir de la función a personas que tienen una amplia experiencia operativa y están familiarizadas con los controles de los equipos pertinentes, pero que no poseen una certificación. En virtud de los requisitos para el entrenador de la regla para grúas de 2010, a un operador experimentado pero no certificado podría habérsele requerido que sea supervisado por una persona menos experimentada pero certificada. En marcado contraste, una persona no certificada que tenga experiencia considerable en la operación del equipo en particular utilizado durante la capacitación podría tener más conocimientos sobre la función de sus controles y los matices de su operación que alguien que esté certificado para ese tipo de equipo, pero que nunca haya operado ese equipo en particular. Permitir que solo los operadores certificados desempeñen esas funciones de capacitación también es incoherente con el modo de proceder de la industria de emparejar a los operadores inexperimentados con entrenadores experimentados que supervisen la seguridad y el desarrollo profesional del operador inexperimentado.</a:t>
            </a:r>
          </a:p>
          <a:p>
            <a:pPr rtl="0"/>
            <a:r>
              <a:rPr lang="es-US"/>
              <a:t>En tercer lugar, la aprobación de un examen de certificación escrito no es un indicador definitivo de las prácticas de capacitación en seguridad de la industria y el hecho de requerir la certificación de todos los entrenadores podría alterar significativamente muchos métodos para realizar el trabajo establecidos de la industria. Las opiniones recibidas de las partes interesadas sugieren que muchos empleados o agentes diferentes de un empleador cumplen con éxito la función de entrenador, pero pueden no estar certificados.</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49191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69234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53074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6157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El párrafo (a) se refiere a la obligación del empleador de evaluar al operador para asegurarse de que este tenga las habilidades, los conocimientos y la capacidad de reconocer y evitar riesgos para operar el equipo en condiciones de seguridad. La norma también incluye requisitos para la persona que realiza la evaluación y requisitos para documentar la evaluación. </a:t>
            </a:r>
          </a:p>
          <a:p>
            <a:pPr rtl="0"/>
            <a:endParaRPr lang="en-US" dirty="0"/>
          </a:p>
          <a:p>
            <a:pPr rtl="0"/>
            <a:r>
              <a:rPr lang="es-US"/>
              <a:t>El párrafo (a)(1) permite que un empleado opere un equipo como "operador en capacitación" antes de ser certificado y evaluado, siempre y cuando sea supervisado y opere el equipo de conformidad con los requisitos de capacitación del párrafo (b). Este es el único medio por el cual un individuo puede operar un equipo antes de ser capacitado, certificado y evaluado como competente para hacerlo.</a:t>
            </a:r>
            <a:endParaRPr lang="en-US" altLang="en-US" sz="1200" b="1"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5</a:t>
            </a:fld>
            <a:endParaRPr lang="en-US"/>
          </a:p>
        </p:txBody>
      </p:sp>
    </p:spTree>
    <p:extLst>
      <p:ext uri="{BB962C8B-B14F-4D97-AF65-F5344CB8AC3E}">
        <p14:creationId xmlns:p14="http://schemas.microsoft.com/office/powerpoint/2010/main" val="5206333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El párrafo (f)(7) requiere que el empleador vuelva a evaluar a un operador siempre que el empleador deba volver a capacitarlo en virtud de § 1926.1427(b)(5). El párrafo</a:t>
            </a:r>
          </a:p>
          <a:p>
            <a:pPr rtl="0"/>
            <a:r>
              <a:rPr lang="es-US"/>
              <a:t>1926.1427(b)(5) requiere proporcionar una nueva capacitación si el rendimiento del operador o una evaluación de sus conocimientos indican que es necesaria. La OSHA tiene la intención de que este requisito garantice que, cuando un empleador se entere de que un operador no es competente en un aspecto necesario de la operación segura de una grúa, el empleador proporcione capacitación adicional al operador y lo evalúe otra vez. Se necesita una nueva evaluación para garantizar que el operador sea competente en el área de la deficiencia observada.</a:t>
            </a:r>
          </a:p>
          <a:p>
            <a:pPr rtl="0"/>
            <a:r>
              <a:rPr lang="es-US"/>
              <a:t>Como se analizó en la explicación del párrafo (b)(5), los factores que hacen necesaria una nueva capacitación en virtud del párrafo (b)(5) y una nueva evaluación en virtud del párrafo (f)(7) podrían incluir una amplia variedad de retroalimentación, como, por ejemplo, información de un supervisor o gerente de seguridad en el lugar de trabajo, un contratista u otra persona de que el operador estaba operando el equipo de manera insegura, citaciones de la OSHA, una grúa que estuvo a punto de fallar u otros incidentes indicadores de una operación poco segura de la grúa.24 La nueva evaluación debe apuntar a la deficiencia de habilidades, conocimientos o capacidad para reconocer y evitar los riesgos que hicieron necesaria la nueva capacitación, pero no es necesario que incluya una nueva evaluación de otras habilidades, conocimientos o capacidades previamente evaluados.</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9098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35186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 OSHA propuso el texto por su similitud con el texto de la norma ASME B30.5 y la norma para personas calificadas de la OSHA, y por la flexibilidad que ofrece a los empleadores de elegir a los entrenadores para sus operadores de grúas. La OSHA consideró la posibilidad de exigir simplemente que un entrenador sea una "persona calificada", pero confiar únicamente en la definición de persona calificada como criterio para los entrenadores presenta un problema. En § 1926.1401, la OSHA define a una persona calificada como aquella "que, por posesión de un título, certificado o prestigio profesional reconocidos, o que, por sus amplios conocimientos, capacitación y experiencia, haya demostrado con éxito la capacidad de resolver o solucionar problemas relacionados con el asunto en cuestión, el trabajo o el proyecto". Sin embargo, incluso de conformidad con la norma anterior, la OSHA no pretendía que la posesión de un certificado fuera suficiente para que un individuo fuera entrenador; la norma anterior también requería tener conocimiento de los controles del equipo. Confiar en la definición de "persona calificada" en la norma sobre grúas como único criterio para los entrenadores significaría que cualquier persona que poseyera un certificado sería automáticamente una "persona calificada", independientemente de su conocimiento de cualquiera de los controles u otros aspectos del equipo que se vaya a utilizar.</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4907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 OSHA no tiene la intención de requerir evaluaciones adicionales de operadores cuando no sea necesario, como cuando existan diferencias menores entre los modelos de equipos del mismo tipo que no requieran habilidades, conocimientos o capacidades sustancialmente diferentes para operar la grúa con seguridad.</a:t>
            </a:r>
          </a:p>
          <a:p>
            <a:pPr rtl="0"/>
            <a:r>
              <a:rPr lang="es-US"/>
              <a:t>Al requerir que los empleadores demuestren que los diferentes equipos no requieren habilidades, conocimientos o capacidades sustancialmente diferentes para identificar y evitar riesgos, la OSHA pretende que el empleador pueda justificar el fundamento de la determinación que tomó.</a:t>
            </a:r>
          </a:p>
          <a:p>
            <a:pPr rtl="0"/>
            <a:r>
              <a:rPr lang="es-US"/>
              <a:t>Un ejemplo de esta justificación podría ser que un empleador consultara a un operador que tuviera experiencia en la operación segura de ambos equipos y pudiera proporcionar opiniones sobre las diferencias en la operación, o que el empleador citara conversaciones con los fabricantes de equipos sobre las diferencias entre los modelos como justificación del fundamento de la determinación que tomó. En respuesta a la persona que hizo el comentario, no es probable que este cambio en la facultad requiera que el empleador realice una evaluación adicional, siempre y cuando las grúas se operen en configuraciones similares y otros aspectos de la grúa (como los sistemas operativos de las computadoras, la disposición espacial de los controles, las funciones de control, los dispositivos de seguridad, las ayudas operativas, el modo de desplazamiento y el funcionamiento del equipo) sean similares.</a:t>
            </a:r>
          </a:p>
          <a:p>
            <a:pPr rtl="0"/>
            <a:r>
              <a:rPr lang="es-US"/>
              <a:t>Sin embargo, los cambios en la configuración, como el uso de accesorios diferentes (por ejemplo, una bola de demolición en lugar de un cucharón de almeja), los cambios significativos en la longitud del brazo de la grúa o el agregado de contrapesos son algunos ejemplos de diferencias que pueden requerir una evaluación adicional. Asimismo, las diferencias de diseño, como la ubicación y la función de los controles (por ejemplo, el control del izador del brazo de grúa se encuentra donde estaba ubicado el control de elevación de la línea en el otro equipo) también pueden requerir que el operador se familiarice con estos cambios.</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3848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fontAlgn="base"/>
            <a:r>
              <a:rPr lang="es-US"/>
              <a:t>Capacidad de reconocer, a partir de la observación visual y auditiva, los elementos enumerados en § 1926.1412(d) (inspección de turno).</a:t>
            </a:r>
          </a:p>
          <a:p>
            <a:pPr rtl="0" fontAlgn="base"/>
            <a:r>
              <a:rPr lang="es-US"/>
              <a:t>Habilidades operativas y de maniobra.</a:t>
            </a:r>
          </a:p>
          <a:p>
            <a:pPr rtl="0" fontAlgn="base"/>
            <a:r>
              <a:rPr lang="es-US"/>
              <a:t>Aplicación de la información del gráfico de carga.</a:t>
            </a:r>
          </a:p>
          <a:p>
            <a:pPr rtl="0" fontAlgn="base"/>
            <a:r>
              <a:rPr lang="es-US"/>
              <a:t>Aplicación de procedimientos seguros de cierre y aseguramiento.</a:t>
            </a:r>
          </a:p>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10073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89962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 determinación de si se necesita una nueva evaluación depende de si la operación segura de la nueva grúa requiere habilidades, conocimientos o capacidad adicionales para reconocer y evitar riesgos. Por ejemplo, un empleador puede evaluar a un operador y determinar que ha demostrado la capacidad de manejar con seguridad una grúa grande en una configuración relativamente compleja. Si el empleador determina que el operador posee las habilidades, los conocimientos y la capacidad para identificar y evitar riesgos necesarios para operar con seguridad una grúa más pequeña del mismo tipo y sistema operativo, en una configuración más sencilla con un brazo de grúa más corto, entonces no sería necesario volver a evaluar al operador (suponiendo que las tareas sean similares). Asimismo, puede que no sea necesaria una nueva evaluación para que un operador maneje una grúa más grande si realiza la misma tarea. Si las dos grúas están configuradas de manera similar y tienen controles (incluidos los sistemas operativos de las computadoras, la disposición espacial de los controles y las funciones de control), dispositivos de seguridad, ayudas operativas, modo de desplazamiento y función general similares, de manera que no es necesario contar con nuevas habilidades, conocimientos y capacidad considerables para identificar y evitar riesgos con el fin de operar la grúa con seguridad, entonces no se requeriría una nueva evaluación.</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1998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Las evaluaciones son específicas para los operadores, los equipos y las tareas, pero no dependen de la ubicación.</a:t>
            </a:r>
          </a:p>
          <a:p>
            <a:pPr rtl="0"/>
            <a:r>
              <a:rPr lang="es-US"/>
              <a:t>Sin embargo, si el trabajo asignado en múltiples ubicaciones requiere que un operador tenga habilidades, conocimientos o capacidad sustancialmente diferentes para reconocer y evitar riesgos, entonces el empleador debe realizar una evaluación del operador para asegurarse de que pueda realizar el trabajo asignado.</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6146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En el párrafo (f)(4) se establecen criterios mínimos para la persona que realiza la evaluación requerida de un operador en capacitación. La evaluación debe ser realizada por una persona que posea el conocimiento, la capacitación y la experiencia necesarios para evaluar a operadores. Esta norma ofrece cierta flexibilidad a los empleadores en su intento de garantizar la seguridad de los operadores. Un evaluador podría ser, por ejemplo, un operador actual o anterior que también esté capacitado para evaluar a los operadores de equipo. Sin embargo, la clave, al igual que con los criterios para la persona que lleva a cabo la capacitación y evaluación de los operadores en virtud de la norma de capacitación de operadores de camiones industriales motorizados (§ 1910.178(1)(2)(iii)), es que el evaluador posea los conocimientos, la capacitación y la experiencia requeridos para evaluar los conocimientos, la capacidad y la habilidad de un operador para reconocer y evitar riesgos. Esos conocimientos, capacitación y experiencia no son necesariamente los mismos que los conocimientos, la capacitación y la experiencia para realizar por sí mismo las operaciones o procesos de construcción concretos.</a:t>
            </a:r>
          </a:p>
          <a:p>
            <a:pPr rtl="0"/>
            <a:endParaRPr lang="en-US" dirty="0"/>
          </a:p>
          <a:p>
            <a:pPr rtl="0"/>
            <a:r>
              <a:rPr lang="es-US"/>
              <a:t>La OSHA no requiere que los evaluadores estén certificados o tengan experiencia previa como operadores. Si bien la experiencia como operador y la certificación podrían ser</a:t>
            </a:r>
          </a:p>
          <a:p>
            <a:pPr rtl="0"/>
            <a:r>
              <a:rPr lang="es-US"/>
              <a:t>útiles, el C-DAC no recomendó ninguna de las dos para los entrenadores, y la OSHA no las requiere en la regla definitiva porque no cree que sea necesario mantener aplicar a los evaluadores un nivel de exigencia mayor que el recomendado por el C-DAC para los entrenadores. Como se indica en el aviso de propuesta de reglamentación (NPRM, por sus siglas en inglés), la OSHA escuchó a las partes interesadas que han involucrado con éxito a una variedad de personal en la evaluación de operadores, incluidos aparejadores, personal de mantenimiento, personal señalador, comerciantes, gerentes y capataces que han demostrado tener la experiencia necesaria para llevar a cabo esta evaluación. Este personal no suele tener certificación para operar grúas. Según el registro, la OSHA no desea</a:t>
            </a:r>
          </a:p>
          <a:p>
            <a:pPr rtl="0"/>
            <a:r>
              <a:rPr lang="es-US"/>
              <a:t>impedir que este tipo de personal realice evaluaciones eficaces.</a:t>
            </a:r>
          </a:p>
          <a:p>
            <a:pPr rtl="0"/>
            <a:endParaRPr lang="en-US" dirty="0"/>
          </a:p>
          <a:p>
            <a:pPr rtl="0"/>
            <a:r>
              <a:rPr lang="es-US"/>
              <a:t>Si la OSHA prohibiera a los entrenadores que también actuaran como evaluadores, los empleadores se verían obligados a seguir un proceso en el que la evaluación formal solo tendría lugar una vez finalizada la capacitación. Si bien ese modelo es aceptable en virtud de la norma, la OSHA también tiene la intención de permitir que los empleadores sigan modelos más flexibles en los que se permita a los operadores probar nuevos equipos, configuraciones o tareas bajo la orientación de un entrenador a medida que se presenten las oportunidades en el lugar de trabajo. Si el entrenador también cumple con los requisitos para ser evaluador, esa persona podría determinar cuándo el aprendiz ha demostrado suficiente habilidad, conocimiento y capacidad para determinados equipos o tareas. El entrenador/evaluador podría evaluar y documentar el éxito del aprendiz y pasar a otras áreas de capacitación. Este modelo puede ser particularmente útil en situaciones en las que el operador deba operar muchos</a:t>
            </a:r>
          </a:p>
          <a:p>
            <a:pPr rtl="0"/>
            <a:r>
              <a:rPr lang="es-US"/>
              <a:t>equipos diferentes para muchas tareas distintas, utilizando diferentes configuraciones o accesorios, cuando haya diferencias significativas que requieran habilidades, conocimientos o capacidades adicionales. Un entrenador que también actuara como evaluador podría evaluar al operador a medida que este fuera adquiriendo experiencia con esas diferentes tareas, configuraciones y diferencias de equipo; podría ahorrar un tiempo y un esfuerzo considerables que, de otro modo, serían necesarios para reproducir todas esas situaciones más adelante ante un evaluador diferente.</a:t>
            </a:r>
          </a:p>
          <a:p>
            <a:pPr rtl="0"/>
            <a:r>
              <a:rPr lang="es-US"/>
              <a:t>Por último, al permitir que un entrenador evalúe también al operador en entornos de trabajo reales</a:t>
            </a:r>
          </a:p>
          <a:p>
            <a:pPr rtl="0"/>
            <a:r>
              <a:rPr lang="es-US"/>
              <a:t>dedicado a tareas que se espera que realice el operador, las evaluaciones podrían</a:t>
            </a:r>
          </a:p>
          <a:p>
            <a:pPr rtl="0"/>
            <a:r>
              <a:rPr lang="es-US"/>
              <a:t>constituir en realidad un indicador más realista de las habilidades, los conocimientos y la capacidad del operador</a:t>
            </a:r>
          </a:p>
          <a:p>
            <a:pPr rtl="0"/>
            <a:r>
              <a:rPr lang="es-US"/>
              <a:t>que en un entorno de evaluación más estéril. Por todas esas razones, la OSHA no</a:t>
            </a:r>
          </a:p>
          <a:p>
            <a:pPr rtl="0"/>
            <a:r>
              <a:rPr lang="es-US"/>
              <a:t>prohíbe que el entrenador de un operador actúe también de evaluador de ese operador.</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08837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Hay al menos dos métodos de cumplimiento en esa situación. En primer lugar, ese contratista podría seleccionar una empresa que ofrezca la grúa junto con un operador calificado que haya sido certificado y evaluado por esa empresa. En tal caso, la empresa de grúas sería el empleador del operador y tendría la responsabilidad de garantizar que el operador esté certificado y evaluado. </a:t>
            </a:r>
          </a:p>
          <a:p>
            <a:pPr rtl="0"/>
            <a:endParaRPr lang="en-US" dirty="0"/>
          </a:p>
          <a:p>
            <a:pPr rtl="0"/>
            <a:r>
              <a:rPr lang="es-US"/>
              <a:t>Una empresa de "alquiler sin operador" que alquile grúas será responsable de firmar el documento de evaluación del operador. En esa situación, la empresa de alquiler de grúas no será el empleador del operador y no estará en el lugar ni controlará de alguna otra manera al operador. La norma de la OSHA no requiere que la empresa de alquiler de grúas se asegure de que el operador de su grúa esté certificado o evaluado. Eso sería responsabilidad del empleador del operador.</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05552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ltLang="en-US" sz="1200" b="1"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6</a:t>
            </a:fld>
            <a:endParaRPr lang="en-US"/>
          </a:p>
        </p:txBody>
      </p:sp>
    </p:spTree>
    <p:extLst>
      <p:ext uri="{BB962C8B-B14F-4D97-AF65-F5344CB8AC3E}">
        <p14:creationId xmlns:p14="http://schemas.microsoft.com/office/powerpoint/2010/main" val="34688746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El párrafo (f)(6) requiere que el empleador documente la evaluación de cada operador y se asegure de que la documentación esté disponible en el lugar de trabajo. La OSHA, al requerir en el NPRM que esta documentación esté disponible en el lugar de trabajo, implicaba que el empleador debe conservar la documentación durante el tiempo que el operador trabaje para él. La OSHA agrega texto a esta regla definitiva que establece explícitamente que la documentación debe conservarse durante el tiempo que el operador trabaje para el empleador.</a:t>
            </a:r>
          </a:p>
          <a:p>
            <a:pPr rtl="0"/>
            <a:endParaRPr lang="en-US" dirty="0"/>
          </a:p>
          <a:p>
            <a:pPr rtl="0"/>
            <a:r>
              <a:rPr lang="es-US"/>
              <a:t>La documentación prevista en virtud del párrafo 1926.1427 (f)(6) debe incluir: el nombre del operador, el nombre del evaluador, la fecha de la evaluación y la marca, el modelo y la configuración del equipo en el que se evaluó al operador. Pero la documentación no tendría que estar en ningún formato en particular.</a:t>
            </a:r>
          </a:p>
          <a:p>
            <a:pPr rtl="0"/>
            <a:endParaRPr lang="en-US" dirty="0"/>
          </a:p>
          <a:p>
            <a:pPr rtl="0"/>
            <a:r>
              <a:rPr lang="es-US"/>
              <a:t>El requisito de documentación garantizará la rendición de cuentas y dirigirá la atención del empleador a los aspectos críticos de la operación del equipo asignado que deben considerarse durante la evaluación. En la documentación de la evaluación se registrará la información de referencia clave que un empleador puede utilizar para ayudar a determinar posteriormente si el operador es competente para operar determinados equipos en proyectos futuros. También proporcionará una referencia rápida para los supervisores del sitio, los directores de elevación y cualquier empleado, como un miembro de la cuadrilla de elevación, cuya seguridad se vea afectada por las operaciones con grúa.</a:t>
            </a:r>
          </a:p>
          <a:p>
            <a:pPr rtl="0"/>
            <a:endParaRPr lang="en-US" dirty="0"/>
          </a:p>
          <a:p>
            <a:pPr rtl="0"/>
            <a:r>
              <a:rPr lang="es-US"/>
              <a:t>Más bien, los empleadores tendrían la flexibilidad de capturar esta información utilizando los propios sistemas que ya posean o crear la documentación que mejor se adapte a las necesidades de su lugar de trabajo. Por ejemplo, los empleadores podrían emitir tarjetas de operador que incluyan esta información, mantener registros electrónicamente en una base de datos accesible en el lugar de trabajo, desarrollar registros para cada equipo o utilizar cualquier otro método que consigne la información obligatoria. </a:t>
            </a:r>
          </a:p>
          <a:p>
            <a:pPr rtl="0"/>
            <a:r>
              <a:rPr lang="es-US"/>
              <a:t>Como se analizó anteriormente, el párrafo (f) permite al empleador evaluar al operador en una grúa y luego determinar que el operador también es competente para manejar con seguridad otro equipo que requiera el mismo nivel de habilidades de operación, conocimientos sobre grúas y capacidad de reconocer y evitar riesgos. Esta disposición permite a los empleadores documentar estas determinaciones colectivamente. Por ejemplo, si un empleador con cinco grúas, posiblemente configuradas de manera ligeramente diferente, determina que la evaluación de un operador en la grúa n.º 2 también demuestra la competencia del operador con respecto a las otras cuatro grúas, el empleador podría utilizar un único documento para registrar la competencia del operador para operar las cinco grúas. De hecho, la documentación para la evaluación original podría simplemente modificarse para consignar que también es aplicable a equipos identificados que no requieren habilidades, conocimientos o capacidades sustancialmente diferentes.</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94234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35898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43281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a:t>Gráficos: TEEX</a:t>
            </a:r>
          </a:p>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7752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4832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00348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defTabSz="929301" rtl="0">
              <a:defRPr/>
            </a:pPr>
            <a:r>
              <a:rPr lang="es-US"/>
              <a:t>No está particularmente especificado en los requisitos de la OSHA; llamémoslo "métodos óptimos".</a:t>
            </a:r>
          </a:p>
          <a:p>
            <a:pPr defTabSz="929301" rtl="0">
              <a:defRPr/>
            </a:pPr>
            <a:r>
              <a:rPr lang="es-US"/>
              <a:t>Recuerde a los estudiantes que zona de caída significa "el área (incluida, entre otras, la zona directamente debajo de la carga) en la que es razonablemente previsible que los materiales parcial o totalmente suspendidos puedan caer en caso de accidente".</a:t>
            </a:r>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76190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defTabSz="929301" rtl="0">
              <a:defRPr/>
            </a:pPr>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74487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29301" rtl="0" eaLnBrk="1" fontAlgn="auto" latinLnBrk="0" hangingPunct="1">
              <a:lnSpc>
                <a:spcPct val="100000"/>
              </a:lnSpc>
              <a:spcBef>
                <a:spcPts val="0"/>
              </a:spcBef>
              <a:spcAft>
                <a:spcPts val="0"/>
              </a:spcAft>
              <a:buClrTx/>
              <a:buSzTx/>
              <a:buFontTx/>
              <a:buNone/>
              <a:tabLst/>
              <a:defRPr/>
            </a:pPr>
            <a:r>
              <a:rPr lang="es-US"/>
              <a:t>Imagen: TEEX</a:t>
            </a:r>
          </a:p>
          <a:p>
            <a:pPr defTabSz="929301" rtl="0">
              <a:defRPr/>
            </a:pPr>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6848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ltLang="en-US" sz="1200" b="1" dirty="0"/>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7</a:t>
            </a:fld>
            <a:endParaRPr lang="en-US"/>
          </a:p>
        </p:txBody>
      </p:sp>
    </p:spTree>
    <p:extLst>
      <p:ext uri="{BB962C8B-B14F-4D97-AF65-F5344CB8AC3E}">
        <p14:creationId xmlns:p14="http://schemas.microsoft.com/office/powerpoint/2010/main" val="38188160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1979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5370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3328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El actual requisito de certificación/licencia, que es la pieza central de los anteriores requisitos del operador, permanece en gran medida inalterado en virtud de la norma corregida, con la excepción de que ya no se requerirán certificaciones diferentes para las distintas capacidades de las grúas. La referencia a "certificados/con licencia" tiene por objeto abarcar cada una de las opciones de certificación de la norma (certificación de un tercero o un programa de certificación de un empleador auditado), así como los requisitos de licencia del operador estatal o local.</a:t>
            </a:r>
          </a:p>
          <a:p>
            <a:pPr rtl="0"/>
            <a:endParaRPr lang="en-US" dirty="0"/>
          </a:p>
          <a:p>
            <a:pPr rtl="0"/>
            <a:r>
              <a:rPr lang="es-US"/>
              <a:t>El párrafo (c)(3) requiere que los empleadores proporcionen sin costo alguno a los empleados la certificación o licencia requerida por § 1926.1427. </a:t>
            </a:r>
          </a:p>
          <a:p>
            <a:pPr rtl="0"/>
            <a:endParaRPr lang="en-US" dirty="0"/>
          </a:p>
          <a:p>
            <a:pPr rtl="0"/>
            <a:r>
              <a:rPr lang="es-US"/>
              <a:t>Obsérvese, sin embargo, que esta disposición no obliga al empleador a mantener contratado a un empleado u operador que no pueda aprobar el examen de certificación o que no sea un buen candidato a operador. Además, el empleador puede permitir que un empleado que no posea una certificación opere una grúa, pero solo como operador en capacitación y mediante el cumplimiento por parte del empleador de todos los requisitos de la norma.</a:t>
            </a:r>
          </a:p>
          <a:p>
            <a:pPr rtl="0"/>
            <a:endParaRPr lang="en-US" dirty="0"/>
          </a:p>
          <a:p>
            <a:pPr rtl="0"/>
            <a:r>
              <a:rPr lang="es-US"/>
              <a:t>El párrafo (c)(2) proporciona dos opciones para la certificación: el cumplimiento del párrafo (d) (certificación por terceros) o el párrafo (e) (programa de empleador auditado). El cumplimiento de los requisitos del párrafo (d) es la opción que la OSHA espera que utilice la gran mayoría de los empleadores.</a:t>
            </a:r>
          </a:p>
          <a:p>
            <a:pPr rtl="0"/>
            <a:endParaRPr lang="en-US" dirty="0"/>
          </a:p>
          <a:p>
            <a:pPr rtl="0"/>
            <a:r>
              <a:rPr lang="es-US"/>
              <a:t>La OSHA considera igualmente aceptables las organizaciones de evaluación cuyos programas proporcionan certificaciones que especifican el "tipo y capacidad".</a:t>
            </a:r>
          </a:p>
        </p:txBody>
      </p:sp>
      <p:sp>
        <p:nvSpPr>
          <p:cNvPr id="4" name="Slide Number Placeholder 3"/>
          <p:cNvSpPr>
            <a:spLocks noGrp="1"/>
          </p:cNvSpPr>
          <p:nvPr>
            <p:ph type="sldNum" sz="quarter" idx="5"/>
          </p:nvPr>
        </p:nvSpPr>
        <p:spPr/>
        <p:txBody>
          <a:bodyPr rtlCol="0"/>
          <a:lstStyle/>
          <a:p>
            <a:pPr rtl="0"/>
            <a:fld id="{B8AA386B-B6B5-42CE-ACEC-E6B690E940F8}" type="slidenum">
              <a:rPr lang="en-US" smtClean="0"/>
              <a:t>11</a:t>
            </a:fld>
            <a:endParaRPr lang="en-US"/>
          </a:p>
        </p:txBody>
      </p:sp>
    </p:spTree>
    <p:extLst>
      <p:ext uri="{BB962C8B-B14F-4D97-AF65-F5344CB8AC3E}">
        <p14:creationId xmlns:p14="http://schemas.microsoft.com/office/powerpoint/2010/main" val="25761892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xmlns=""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xmlns=""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xmlns=""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0" name="TextBox 29">
            <a:extLst>
              <a:ext uri="{FF2B5EF4-FFF2-40B4-BE49-F238E27FC236}">
                <a16:creationId xmlns:a16="http://schemas.microsoft.com/office/drawing/2014/main" xmlns=""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chemeClr val="bg1"/>
                </a:solidFill>
                <a:latin typeface="Nunito" pitchFamily="2" charset="77"/>
                <a:ea typeface="Cambria" panose="02040503050406030204" pitchFamily="18" charset="0"/>
              </a:rPr>
              <a:t>©</a:t>
            </a:r>
            <a:r>
              <a:rPr lang="es-US" sz="100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xmlns=""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xmlns=""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2" name="TextBox 11">
            <a:extLst>
              <a:ext uri="{FF2B5EF4-FFF2-40B4-BE49-F238E27FC236}">
                <a16:creationId xmlns:a16="http://schemas.microsoft.com/office/drawing/2014/main" xmlns=""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xmlns=""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xmlns=""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xmlns=""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xmlns=""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xmlns=""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xmlns=""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xmlns=""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xmlns=""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dirty="0"/>
          </a:p>
          <a:p>
            <a:pPr rtl="0"/>
            <a:r>
              <a:rPr lang="es-US"/>
              <a:t>Insert or Drag and Drop Image Here</a:t>
            </a:r>
          </a:p>
          <a:p>
            <a:pPr rtl="0"/>
            <a:endParaRPr lang="en-US" dirty="0"/>
          </a:p>
        </p:txBody>
      </p:sp>
      <p:sp>
        <p:nvSpPr>
          <p:cNvPr id="17" name="Text Placeholder 4">
            <a:extLst>
              <a:ext uri="{FF2B5EF4-FFF2-40B4-BE49-F238E27FC236}">
                <a16:creationId xmlns:a16="http://schemas.microsoft.com/office/drawing/2014/main" xmlns=""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xmlns=""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xmlns=""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4" name="TextBox 33">
            <a:extLst>
              <a:ext uri="{FF2B5EF4-FFF2-40B4-BE49-F238E27FC236}">
                <a16:creationId xmlns:a16="http://schemas.microsoft.com/office/drawing/2014/main" xmlns=""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xmlns=""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xmlns=""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xmlns=""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xmlns=""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xmlns=""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xmlns=""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E7D08FC9-76A8-D54F-BCF8-2C9F6BA10451}"/>
              </a:ext>
            </a:extLst>
          </p:cNvPr>
          <p:cNvSpPr>
            <a:spLocks noGrp="1"/>
          </p:cNvSpPr>
          <p:nvPr>
            <p:ph type="body" sz="quarter" idx="13"/>
          </p:nvPr>
        </p:nvSpPr>
        <p:spPr>
          <a:xfrm>
            <a:off x="476471" y="4875295"/>
            <a:ext cx="11239058" cy="914400"/>
          </a:xfrm>
        </p:spPr>
        <p:txBody>
          <a:bodyPr rtlCol="0">
            <a:normAutofit fontScale="92500" lnSpcReduction="10000"/>
          </a:bodyPr>
          <a:lstStyle/>
          <a:p>
            <a:pPr rtl="0"/>
            <a:r>
              <a:rPr lang="es-US" sz="6000">
                <a:latin typeface="Nunito Light" pitchFamily="2" charset="77"/>
              </a:rPr>
              <a:t>Competencia del Personal</a:t>
            </a:r>
          </a:p>
        </p:txBody>
      </p:sp>
      <p:sp>
        <p:nvSpPr>
          <p:cNvPr id="3" name="Text Placeholder 2">
            <a:extLst>
              <a:ext uri="{FF2B5EF4-FFF2-40B4-BE49-F238E27FC236}">
                <a16:creationId xmlns:a16="http://schemas.microsoft.com/office/drawing/2014/main" xmlns="" id="{01700092-37DC-0D44-AD62-E34A154E92D6}"/>
              </a:ext>
            </a:extLst>
          </p:cNvPr>
          <p:cNvSpPr>
            <a:spLocks noGrp="1"/>
          </p:cNvSpPr>
          <p:nvPr>
            <p:ph type="body" sz="quarter" idx="10"/>
          </p:nvPr>
        </p:nvSpPr>
        <p:spPr>
          <a:xfrm>
            <a:off x="476471" y="2004769"/>
            <a:ext cx="4066500" cy="299646"/>
          </a:xfrm>
        </p:spPr>
        <p:txBody>
          <a:bodyPr rtlCol="0">
            <a:normAutofit fontScale="85000" lnSpcReduction="10000"/>
          </a:bodyPr>
          <a:lstStyle/>
          <a:p>
            <a:pPr rtl="0"/>
            <a:r>
              <a:rPr lang="es-US" dirty="0"/>
              <a:t>Octubre de 2019 – septiembre de 2020</a:t>
            </a:r>
          </a:p>
        </p:txBody>
      </p:sp>
      <p:sp>
        <p:nvSpPr>
          <p:cNvPr id="4" name="Text Placeholder 3">
            <a:extLst>
              <a:ext uri="{FF2B5EF4-FFF2-40B4-BE49-F238E27FC236}">
                <a16:creationId xmlns:a16="http://schemas.microsoft.com/office/drawing/2014/main" xmlns="" id="{25464C09-28DB-654A-9CBE-A18E47989EE6}"/>
              </a:ext>
            </a:extLst>
          </p:cNvPr>
          <p:cNvSpPr>
            <a:spLocks noGrp="1"/>
          </p:cNvSpPr>
          <p:nvPr>
            <p:ph type="body" sz="quarter" idx="11"/>
          </p:nvPr>
        </p:nvSpPr>
        <p:spPr>
          <a:xfrm>
            <a:off x="476471" y="2474843"/>
            <a:ext cx="10686829" cy="2400451"/>
          </a:xfrm>
        </p:spPr>
        <p:txBody>
          <a:bodyPr rtlCol="0">
            <a:normAutofit/>
          </a:bodyPr>
          <a:lstStyle/>
          <a:p>
            <a:pPr rtl="0"/>
            <a:r>
              <a:rPr lang="es-US" dirty="0"/>
              <a:t>Manejo de Grúas en la Construcción</a:t>
            </a:r>
          </a:p>
        </p:txBody>
      </p:sp>
      <p:sp>
        <p:nvSpPr>
          <p:cNvPr id="5" name="Text Placeholder 4">
            <a:extLst>
              <a:ext uri="{FF2B5EF4-FFF2-40B4-BE49-F238E27FC236}">
                <a16:creationId xmlns:a16="http://schemas.microsoft.com/office/drawing/2014/main" xmlns="" id="{BD2F0370-A462-EA47-A926-2777BBA4F2A5}"/>
              </a:ext>
            </a:extLst>
          </p:cNvPr>
          <p:cNvSpPr>
            <a:spLocks noGrp="1"/>
          </p:cNvSpPr>
          <p:nvPr>
            <p:ph type="body" sz="quarter" idx="12"/>
          </p:nvPr>
        </p:nvSpPr>
        <p:spPr/>
        <p:txBody>
          <a:bodyPr rtlCol="0"/>
          <a:lstStyle/>
          <a:p>
            <a:pPr rtl="0"/>
            <a:r>
              <a:rPr lang="es-US">
                <a:solidFill>
                  <a:schemeClr val="tx1"/>
                </a:solidFill>
              </a:rPr>
              <a:t>Becas de Capacitación Susan Harwood de AGC-OSHA</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Mantener comunicación con los señaladores.</a:t>
            </a:r>
          </a:p>
          <a:p>
            <a:pPr marL="365125" indent="-255588" rtl="0">
              <a:lnSpc>
                <a:spcPct val="100000"/>
              </a:lnSpc>
              <a:spcBef>
                <a:spcPts val="600"/>
              </a:spcBef>
            </a:pPr>
            <a:r>
              <a:rPr lang="es-US" sz="2400"/>
              <a:t>Apagar y asegurar adecuadamente las máquinas cuando estén sin supervisión.</a:t>
            </a:r>
          </a:p>
          <a:p>
            <a:pPr marL="365125" indent="-255588" rtl="0">
              <a:lnSpc>
                <a:spcPct val="100000"/>
              </a:lnSpc>
              <a:spcBef>
                <a:spcPts val="600"/>
              </a:spcBef>
            </a:pPr>
            <a:r>
              <a:rPr lang="es-US" sz="2400"/>
              <a:t>Asegurarse de que haya barreras suficientes en las áreas accesibles dentro del radio de recorrido de la parte posterior de la superestructura giratoria de la grúa.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Responsabilidades del Operador (continuación)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3074665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69" y="1864696"/>
            <a:ext cx="5620941" cy="4161634"/>
          </a:xfrm>
        </p:spPr>
        <p:txBody>
          <a:bodyPr rtlCol="0">
            <a:noAutofit/>
          </a:bodyPr>
          <a:lstStyle/>
          <a:p>
            <a:pPr rtl="0"/>
            <a:r>
              <a:rPr lang="es-US" sz="2400" dirty="0"/>
              <a:t>Las certificaciones son por</a:t>
            </a:r>
            <a:r>
              <a:rPr lang="es-US" sz="2400" b="1" dirty="0"/>
              <a:t> TIPO</a:t>
            </a:r>
            <a:r>
              <a:rPr lang="es-US" sz="2400" dirty="0"/>
              <a:t> o </a:t>
            </a:r>
            <a:r>
              <a:rPr lang="es-US" sz="2400" b="1" dirty="0"/>
              <a:t>TIPO Y CAPACIDAD</a:t>
            </a:r>
          </a:p>
          <a:p>
            <a:pPr rtl="0"/>
            <a:r>
              <a:rPr lang="es-US" sz="2400" dirty="0"/>
              <a:t>Las certificaciones deben basarse en una determinación por medio de:</a:t>
            </a:r>
          </a:p>
          <a:p>
            <a:pPr marL="690563" lvl="2" rtl="0"/>
            <a:r>
              <a:rPr lang="es-US" sz="2400" dirty="0"/>
              <a:t>Una prueba escrita de que el individuo conoce la información necesaria para el funcionamiento seguro del tipo específico de equipo que él operará.</a:t>
            </a:r>
          </a:p>
          <a:p>
            <a:pPr marL="690563" lvl="2" rtl="0"/>
            <a:r>
              <a:rPr lang="es-US" sz="2400" dirty="0"/>
              <a:t>Una prueba práctica en la que opere tipos específicos de equipos.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r>
              <a:rPr lang="es-US"/>
              <a:t>1926.1427(c) Certificación y Licencias del Operador</a:t>
            </a:r>
            <a:r>
              <a:rPr lang="en-US" dirty="0"/>
              <a:t/>
            </a:r>
            <a:br>
              <a:rPr lang="en-US" dirty="0"/>
            </a:br>
            <a:r>
              <a:rPr lang="es-US"/>
              <a:t>de la Grúa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pic>
        <p:nvPicPr>
          <p:cNvPr id="7" name="Picture 2">
            <a:extLst>
              <a:ext uri="{FF2B5EF4-FFF2-40B4-BE49-F238E27FC236}">
                <a16:creationId xmlns:a16="http://schemas.microsoft.com/office/drawing/2014/main" xmlns="" id="{306CBC68-BBE8-4BAF-A161-538211746B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6011" y="1864696"/>
            <a:ext cx="5121340" cy="3410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3886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10701130" cy="4650815"/>
          </a:xfrm>
        </p:spPr>
        <p:txBody>
          <a:bodyPr rtlCol="0">
            <a:noAutofit/>
          </a:bodyPr>
          <a:lstStyle/>
          <a:p>
            <a:pPr marL="109537" indent="0" rtl="0">
              <a:lnSpc>
                <a:spcPct val="100000"/>
              </a:lnSpc>
              <a:spcBef>
                <a:spcPts val="600"/>
              </a:spcBef>
              <a:buNone/>
            </a:pPr>
            <a:r>
              <a:rPr lang="es-US" sz="2250" b="1" dirty="0"/>
              <a:t>Las pruebas escritas deben incluir:</a:t>
            </a:r>
            <a:endParaRPr lang="en-US" altLang="en-US" sz="2250" b="1" dirty="0"/>
          </a:p>
          <a:p>
            <a:pPr marL="365125" indent="-255588" rtl="0">
              <a:lnSpc>
                <a:spcPct val="100000"/>
              </a:lnSpc>
              <a:spcBef>
                <a:spcPts val="600"/>
              </a:spcBef>
            </a:pPr>
            <a:r>
              <a:rPr lang="es-US" sz="2250" dirty="0"/>
              <a:t>Los controles y las características operativas/de rendimiento.</a:t>
            </a:r>
          </a:p>
          <a:p>
            <a:pPr marL="365125" indent="-255588" rtl="0">
              <a:lnSpc>
                <a:spcPct val="100000"/>
              </a:lnSpc>
              <a:spcBef>
                <a:spcPts val="600"/>
              </a:spcBef>
            </a:pPr>
            <a:r>
              <a:rPr lang="es-US" sz="2250" dirty="0"/>
              <a:t>Uso y capacidad de calcular (manualmente o con una calculadora) la información de carga/capacidad de diversas configuraciones del equipo.</a:t>
            </a:r>
          </a:p>
          <a:p>
            <a:pPr marL="365125" indent="-255588" rtl="0">
              <a:lnSpc>
                <a:spcPct val="100000"/>
              </a:lnSpc>
              <a:spcBef>
                <a:spcPts val="600"/>
              </a:spcBef>
            </a:pPr>
            <a:r>
              <a:rPr lang="es-US" sz="2250" dirty="0"/>
              <a:t>Procedimientos para prevenir y responder al contacto con líneas eléctricas.</a:t>
            </a:r>
          </a:p>
          <a:p>
            <a:pPr marL="365125" indent="-255588" rtl="0">
              <a:lnSpc>
                <a:spcPct val="100000"/>
              </a:lnSpc>
              <a:spcBef>
                <a:spcPts val="600"/>
              </a:spcBef>
            </a:pPr>
            <a:r>
              <a:rPr lang="es-US" sz="2250" dirty="0"/>
              <a:t>Conocimiento técnico del tipo específico de equipo que el individuo operará.</a:t>
            </a:r>
          </a:p>
          <a:p>
            <a:pPr marL="365125" indent="-255588" rtl="0">
              <a:lnSpc>
                <a:spcPct val="100000"/>
              </a:lnSpc>
              <a:spcBef>
                <a:spcPts val="600"/>
              </a:spcBef>
            </a:pPr>
            <a:r>
              <a:rPr lang="es-US" sz="2250" dirty="0"/>
              <a:t>Conocimiento técnico aplicable a la idoneidad del terreno y la superficie de apoyo para manejar las cargas previstas, los peligros del sitio y el acceso a este.</a:t>
            </a:r>
          </a:p>
          <a:p>
            <a:pPr marL="365125" indent="-255588" rtl="0">
              <a:lnSpc>
                <a:spcPct val="100000"/>
              </a:lnSpc>
              <a:spcBef>
                <a:spcPts val="600"/>
              </a:spcBef>
            </a:pPr>
            <a:r>
              <a:rPr lang="es-US" sz="2250" dirty="0"/>
              <a:t>Capacidad de leer y localizar la información correspondiente en el manual del equipo y otros materiales.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62500" lnSpcReduction="20000"/>
          </a:bodyPr>
          <a:lstStyle/>
          <a:p>
            <a:pPr rtl="0">
              <a:lnSpc>
                <a:spcPct val="120000"/>
              </a:lnSpc>
              <a:spcBef>
                <a:spcPts val="600"/>
              </a:spcBef>
            </a:pPr>
            <a:r>
              <a:rPr lang="es-US"/>
              <a:t>Áreas de Pruebas Escritas para la Certificación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760249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665922" y="1375515"/>
            <a:ext cx="6921995" cy="4650815"/>
          </a:xfrm>
        </p:spPr>
        <p:txBody>
          <a:bodyPr rtlCol="0">
            <a:noAutofit/>
          </a:bodyPr>
          <a:lstStyle/>
          <a:p>
            <a:pPr marL="109537" indent="0" rtl="0">
              <a:lnSpc>
                <a:spcPct val="100000"/>
              </a:lnSpc>
              <a:spcBef>
                <a:spcPts val="600"/>
              </a:spcBef>
              <a:buNone/>
            </a:pPr>
            <a:endParaRPr lang="en-US" sz="2300" b="1" dirty="0"/>
          </a:p>
          <a:p>
            <a:pPr marL="109537" indent="0" rtl="0">
              <a:lnSpc>
                <a:spcPct val="100000"/>
              </a:lnSpc>
              <a:spcBef>
                <a:spcPts val="600"/>
              </a:spcBef>
              <a:buNone/>
            </a:pPr>
            <a:r>
              <a:rPr lang="es-US" sz="2300" b="1" dirty="0"/>
              <a:t>Se debe realizar una prueba práctica por cada tipo de equipo, a fin de demostrar que la persona tiene las habilidades necesarias para la operación segura del equipo, incluidas las siguientes:</a:t>
            </a:r>
            <a:endParaRPr lang="en-US" altLang="en-US" sz="2300" b="1" dirty="0"/>
          </a:p>
          <a:p>
            <a:pPr marL="365125" indent="-255588" rtl="0">
              <a:lnSpc>
                <a:spcPct val="100000"/>
              </a:lnSpc>
              <a:spcBef>
                <a:spcPts val="600"/>
              </a:spcBef>
            </a:pPr>
            <a:r>
              <a:rPr lang="es-US" sz="2300" dirty="0"/>
              <a:t>Capacidad de hacer una inspección de seguridad de turno.</a:t>
            </a:r>
          </a:p>
          <a:p>
            <a:pPr marL="365125" indent="-255588" rtl="0">
              <a:lnSpc>
                <a:spcPct val="100000"/>
              </a:lnSpc>
              <a:spcBef>
                <a:spcPts val="600"/>
              </a:spcBef>
            </a:pPr>
            <a:r>
              <a:rPr lang="es-US" sz="2300" dirty="0"/>
              <a:t>Habilidades operativas y de maniobra.</a:t>
            </a:r>
          </a:p>
          <a:p>
            <a:pPr marL="365125" indent="-255588" rtl="0">
              <a:lnSpc>
                <a:spcPct val="100000"/>
              </a:lnSpc>
              <a:spcBef>
                <a:spcPts val="600"/>
              </a:spcBef>
            </a:pPr>
            <a:r>
              <a:rPr lang="es-US" sz="2300" dirty="0"/>
              <a:t>Aplicación de la información del gráfico de carga.</a:t>
            </a:r>
          </a:p>
          <a:p>
            <a:pPr marL="365125" indent="-255588" rtl="0">
              <a:lnSpc>
                <a:spcPct val="100000"/>
              </a:lnSpc>
              <a:spcBef>
                <a:spcPts val="600"/>
              </a:spcBef>
            </a:pPr>
            <a:r>
              <a:rPr lang="es-US" sz="2300" dirty="0"/>
              <a:t>Aplicación de procedimientos seguros de cierre y aseguramiento.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Áreas de Pruebas Prácticas para la Certificación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pic>
        <p:nvPicPr>
          <p:cNvPr id="5" name="Picture 2">
            <a:extLst>
              <a:ext uri="{FF2B5EF4-FFF2-40B4-BE49-F238E27FC236}">
                <a16:creationId xmlns:a16="http://schemas.microsoft.com/office/drawing/2014/main" xmlns="" id="{863FB88F-9D43-417E-B23B-B9852D1D13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537" t="21363" r="28171" b="15758"/>
          <a:stretch/>
        </p:blipFill>
        <p:spPr bwMode="auto">
          <a:xfrm>
            <a:off x="7587917" y="1938569"/>
            <a:ext cx="4229649" cy="3524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376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a:t>Criterios de Certificación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
        <p:nvSpPr>
          <p:cNvPr id="11" name="Rectangle 3">
            <a:extLst>
              <a:ext uri="{FF2B5EF4-FFF2-40B4-BE49-F238E27FC236}">
                <a16:creationId xmlns:a16="http://schemas.microsoft.com/office/drawing/2014/main" xmlns="" id="{F61835BB-88AC-4840-AC6B-A12AB3BD8520}"/>
              </a:ext>
            </a:extLst>
          </p:cNvPr>
          <p:cNvSpPr txBox="1">
            <a:spLocks noChangeArrowheads="1"/>
          </p:cNvSpPr>
          <p:nvPr/>
        </p:nvSpPr>
        <p:spPr>
          <a:xfrm>
            <a:off x="609600" y="1981201"/>
            <a:ext cx="3860800" cy="4017963"/>
          </a:xfrm>
          <a:prstGeom prst="rect">
            <a:avLst/>
          </a:prstGeom>
        </p:spPr>
        <p:txBody>
          <a:bodyPr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defRPr/>
            </a:pPr>
            <a:r>
              <a:rPr lang="es-US" sz="1900" b="1" dirty="0">
                <a:latin typeface="Nunito" panose="020B0604020202020204" charset="0"/>
              </a:rPr>
              <a:t>OPCIÓN 1:  </a:t>
            </a:r>
          </a:p>
          <a:p>
            <a:pPr marL="0" indent="0" rtl="0">
              <a:buFont typeface="Arial" panose="020B0604020202020204" pitchFamily="34" charset="0"/>
              <a:buNone/>
              <a:defRPr/>
            </a:pPr>
            <a:r>
              <a:rPr lang="es-US" sz="1900" dirty="0">
                <a:latin typeface="Nunito" panose="020B0604020202020204" charset="0"/>
              </a:rPr>
              <a:t>Organización acreditada de evaluación</a:t>
            </a:r>
          </a:p>
          <a:p>
            <a:pPr marL="0" indent="0" rtl="0">
              <a:buFont typeface="Arial" panose="020B0604020202020204" pitchFamily="34" charset="0"/>
              <a:buNone/>
              <a:defRPr/>
            </a:pPr>
            <a:endParaRPr lang="en-US" sz="1300" dirty="0">
              <a:latin typeface="Nunito" panose="020B0604020202020204" charset="0"/>
            </a:endParaRPr>
          </a:p>
          <a:p>
            <a:pPr rtl="0">
              <a:defRPr/>
            </a:pPr>
            <a:r>
              <a:rPr lang="es-US" sz="1900" b="1" dirty="0">
                <a:latin typeface="Nunito" panose="020B0604020202020204" charset="0"/>
              </a:rPr>
              <a:t>OPCIÓN 2:  </a:t>
            </a:r>
          </a:p>
          <a:p>
            <a:pPr marL="0" indent="0" rtl="0">
              <a:buFont typeface="Arial" panose="020B0604020202020204" pitchFamily="34" charset="0"/>
              <a:buNone/>
              <a:defRPr/>
            </a:pPr>
            <a:r>
              <a:rPr lang="es-US" sz="1900" dirty="0">
                <a:latin typeface="Nunito" panose="020B0604020202020204" charset="0"/>
              </a:rPr>
              <a:t>Programa auditado de calificación del empleador</a:t>
            </a:r>
          </a:p>
          <a:p>
            <a:pPr marL="0" indent="0" rtl="0">
              <a:buFont typeface="Arial" panose="020B0604020202020204" pitchFamily="34" charset="0"/>
              <a:buNone/>
              <a:defRPr/>
            </a:pPr>
            <a:endParaRPr lang="en-US" sz="1300" b="1" dirty="0">
              <a:latin typeface="Nunito" panose="020B0604020202020204" charset="0"/>
            </a:endParaRPr>
          </a:p>
          <a:p>
            <a:pPr rtl="0">
              <a:defRPr/>
            </a:pPr>
            <a:r>
              <a:rPr lang="es-US" sz="1900" b="1" dirty="0">
                <a:latin typeface="Nunito" panose="020B0604020202020204" charset="0"/>
              </a:rPr>
              <a:t>OPCIÓN 3:  </a:t>
            </a:r>
          </a:p>
          <a:p>
            <a:pPr marL="0" indent="0" rtl="0">
              <a:buFont typeface="Arial" panose="020B0604020202020204" pitchFamily="34" charset="0"/>
              <a:buNone/>
              <a:defRPr/>
            </a:pPr>
            <a:r>
              <a:rPr lang="es-US" sz="1900" dirty="0">
                <a:latin typeface="Nunito" panose="020B0604020202020204" charset="0"/>
              </a:rPr>
              <a:t>Licencia de entidad pública</a:t>
            </a:r>
          </a:p>
          <a:p>
            <a:pPr marL="0" indent="0" rtl="0">
              <a:buFont typeface="Arial" panose="020B0604020202020204" pitchFamily="34" charset="0"/>
              <a:buNone/>
              <a:defRPr/>
            </a:pPr>
            <a:endParaRPr lang="en-US" sz="1300" dirty="0">
              <a:latin typeface="Nunito" panose="020B0604020202020204" charset="0"/>
            </a:endParaRPr>
          </a:p>
          <a:p>
            <a:pPr rtl="0">
              <a:defRPr/>
            </a:pPr>
            <a:r>
              <a:rPr lang="es-US" sz="1900" b="1" dirty="0">
                <a:latin typeface="Nunito" panose="020B0604020202020204" charset="0"/>
              </a:rPr>
              <a:t>OPCIÓN 4:  </a:t>
            </a:r>
          </a:p>
          <a:p>
            <a:pPr marL="0" indent="0" rtl="0">
              <a:buFontTx/>
              <a:buNone/>
              <a:defRPr/>
            </a:pPr>
            <a:r>
              <a:rPr lang="es-US" sz="1900" dirty="0">
                <a:latin typeface="Nunito" panose="020B0604020202020204" charset="0"/>
              </a:rPr>
              <a:t>Fuerzas Armadas de los Estados Unidos</a:t>
            </a:r>
          </a:p>
        </p:txBody>
      </p:sp>
      <p:sp>
        <p:nvSpPr>
          <p:cNvPr id="12" name="Rectangle 6">
            <a:extLst>
              <a:ext uri="{FF2B5EF4-FFF2-40B4-BE49-F238E27FC236}">
                <a16:creationId xmlns:a16="http://schemas.microsoft.com/office/drawing/2014/main" xmlns="" id="{619DFA87-BF96-4DF7-8D87-14D550335119}"/>
              </a:ext>
            </a:extLst>
          </p:cNvPr>
          <p:cNvSpPr>
            <a:spLocks noChangeArrowheads="1"/>
          </p:cNvSpPr>
          <p:nvPr/>
        </p:nvSpPr>
        <p:spPr bwMode="auto">
          <a:xfrm>
            <a:off x="4673600" y="1752600"/>
            <a:ext cx="7315200" cy="4246564"/>
          </a:xfrm>
          <a:prstGeom prst="rect">
            <a:avLst/>
          </a:prstGeom>
          <a:noFill/>
          <a:ln w="76200" cmpd="tri">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tlCol="0"/>
          <a:lstStyle>
            <a:lvl1pPr marL="342900" indent="-342900" eaLnBrk="0" hangingPunct="0">
              <a:spcBef>
                <a:spcPct val="20000"/>
              </a:spcBef>
              <a:buChar char="•"/>
              <a:defRPr sz="3200">
                <a:solidFill>
                  <a:schemeClr val="tx1"/>
                </a:solidFill>
                <a:latin typeface="Calibri" pitchFamily="34" charset="0"/>
                <a:cs typeface="Arial" pitchFamily="34" charset="0"/>
              </a:defRPr>
            </a:lvl1pPr>
            <a:lvl2pPr marL="742950" indent="-285750" eaLnBrk="0" hangingPunct="0">
              <a:spcBef>
                <a:spcPct val="20000"/>
              </a:spcBef>
              <a:buChar char="–"/>
              <a:defRPr sz="2800">
                <a:solidFill>
                  <a:srgbClr val="996600"/>
                </a:solidFill>
                <a:latin typeface="Calibri" pitchFamily="34" charset="0"/>
                <a:cs typeface="Arial" pitchFamily="34" charset="0"/>
              </a:defRPr>
            </a:lvl2pPr>
            <a:lvl3pPr marL="1143000" indent="-228600" eaLnBrk="0" hangingPunct="0">
              <a:spcBef>
                <a:spcPct val="20000"/>
              </a:spcBef>
              <a:buClr>
                <a:srgbClr val="808000"/>
              </a:buClr>
              <a:buChar char="•"/>
              <a:defRPr sz="2400">
                <a:solidFill>
                  <a:srgbClr val="808000"/>
                </a:solidFill>
                <a:latin typeface="Calibri" pitchFamily="34" charset="0"/>
                <a:cs typeface="Arial" pitchFamily="34" charset="0"/>
              </a:defRPr>
            </a:lvl3pPr>
            <a:lvl4pPr marL="1600200" indent="-228600" eaLnBrk="0" hangingPunct="0">
              <a:spcBef>
                <a:spcPct val="20000"/>
              </a:spcBef>
              <a:buClr>
                <a:srgbClr val="000000"/>
              </a:buClr>
              <a:buFont typeface="Arial" pitchFamily="34" charset="0"/>
              <a:buChar char="–"/>
              <a:defRPr sz="2000">
                <a:solidFill>
                  <a:srgbClr val="000000"/>
                </a:solidFill>
                <a:latin typeface="Calibri" pitchFamily="34" charset="0"/>
                <a:cs typeface="Arial" pitchFamily="34" charset="0"/>
              </a:defRPr>
            </a:lvl4pPr>
            <a:lvl5pPr marL="2057400" indent="-228600" eaLnBrk="0" hangingPunct="0">
              <a:spcBef>
                <a:spcPct val="20000"/>
              </a:spcBef>
              <a:buChar char="»"/>
              <a:defRPr sz="2000">
                <a:solidFill>
                  <a:srgbClr val="996600"/>
                </a:solidFill>
                <a:latin typeface="Calibri" pitchFamily="34" charset="0"/>
                <a:cs typeface="Arial" pitchFamily="34" charset="0"/>
              </a:defRPr>
            </a:lvl5pPr>
            <a:lvl6pPr marL="25146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6pPr>
            <a:lvl7pPr marL="29718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7pPr>
            <a:lvl8pPr marL="34290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8pPr>
            <a:lvl9pPr marL="38862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9pPr>
          </a:lstStyle>
          <a:p>
            <a:pPr rtl="0" eaLnBrk="1" hangingPunct="1">
              <a:lnSpc>
                <a:spcPct val="90000"/>
              </a:lnSpc>
            </a:pPr>
            <a:r>
              <a:rPr lang="es-US" sz="1900" b="1" dirty="0">
                <a:latin typeface="Nunito" panose="020B0604020202020204" charset="0"/>
              </a:rPr>
              <a:t>Conocimiento (Prueba Escrita)</a:t>
            </a:r>
            <a:endParaRPr lang="en-US" altLang="en-US" sz="1900" dirty="0">
              <a:latin typeface="Nunito" panose="020B0604020202020204" charset="0"/>
            </a:endParaRPr>
          </a:p>
          <a:p>
            <a:pPr lvl="1" rtl="0" eaLnBrk="1" hangingPunct="1">
              <a:lnSpc>
                <a:spcPct val="90000"/>
              </a:lnSpc>
            </a:pPr>
            <a:r>
              <a:rPr lang="es-US" sz="1900" dirty="0">
                <a:latin typeface="Nunito" panose="020B0604020202020204" charset="0"/>
              </a:rPr>
              <a:t>Controles/características de rendimiento.</a:t>
            </a:r>
          </a:p>
          <a:p>
            <a:pPr lvl="1" rtl="0" eaLnBrk="1" hangingPunct="1">
              <a:lnSpc>
                <a:spcPct val="90000"/>
              </a:lnSpc>
            </a:pPr>
            <a:r>
              <a:rPr lang="es-US" sz="1900" dirty="0">
                <a:latin typeface="Nunito" panose="020B0604020202020204" charset="0"/>
              </a:rPr>
              <a:t>Capacidad la capacidad con el gráfico de carga.</a:t>
            </a:r>
          </a:p>
          <a:p>
            <a:pPr lvl="1" rtl="0" eaLnBrk="1" hangingPunct="1">
              <a:lnSpc>
                <a:spcPct val="90000"/>
              </a:lnSpc>
            </a:pPr>
            <a:r>
              <a:rPr lang="es-US" sz="1900" dirty="0">
                <a:latin typeface="Nunito" panose="020B0604020202020204" charset="0"/>
              </a:rPr>
              <a:t>Prevención del contacto con líneas eléctricas.</a:t>
            </a:r>
          </a:p>
          <a:p>
            <a:pPr lvl="1" rtl="0" eaLnBrk="1" hangingPunct="1">
              <a:lnSpc>
                <a:spcPct val="90000"/>
              </a:lnSpc>
            </a:pPr>
            <a:r>
              <a:rPr lang="es-US" sz="1900" dirty="0">
                <a:latin typeface="Nunito" panose="020B0604020202020204" charset="0"/>
              </a:rPr>
              <a:t>Soporte en el suelo.</a:t>
            </a:r>
          </a:p>
          <a:p>
            <a:pPr lvl="1" rtl="0" eaLnBrk="1" hangingPunct="1">
              <a:lnSpc>
                <a:spcPct val="90000"/>
              </a:lnSpc>
            </a:pPr>
            <a:r>
              <a:rPr lang="es-US" sz="1900" dirty="0">
                <a:latin typeface="Nunito" panose="020B0604020202020204" charset="0"/>
              </a:rPr>
              <a:t>Leer y localizar información en el manual de operación.</a:t>
            </a:r>
          </a:p>
          <a:p>
            <a:pPr lvl="1" rtl="0" eaLnBrk="1" hangingPunct="1">
              <a:lnSpc>
                <a:spcPct val="90000"/>
              </a:lnSpc>
            </a:pPr>
            <a:r>
              <a:rPr lang="es-US" sz="1900" dirty="0">
                <a:latin typeface="Nunito" panose="020B0604020202020204" charset="0"/>
              </a:rPr>
              <a:t>Temas del apéndice C.</a:t>
            </a:r>
          </a:p>
          <a:p>
            <a:pPr lvl="1" rtl="0" eaLnBrk="1" hangingPunct="1">
              <a:lnSpc>
                <a:spcPct val="90000"/>
              </a:lnSpc>
            </a:pPr>
            <a:r>
              <a:rPr lang="es-US" sz="1900" dirty="0">
                <a:latin typeface="Nunito" panose="020B0604020202020204" charset="0"/>
              </a:rPr>
              <a:t>1926.1430(c)(4</a:t>
            </a:r>
            <a:r>
              <a:rPr lang="es-US" sz="1900" dirty="0" smtClean="0">
                <a:latin typeface="Nunito" panose="020B0604020202020204" charset="0"/>
              </a:rPr>
              <a:t>).</a:t>
            </a:r>
            <a:endParaRPr lang="es-US" sz="1900" dirty="0">
              <a:latin typeface="Nunito" panose="020B0604020202020204" charset="0"/>
            </a:endParaRPr>
          </a:p>
          <a:p>
            <a:pPr rtl="0" eaLnBrk="1" hangingPunct="1">
              <a:lnSpc>
                <a:spcPct val="90000"/>
              </a:lnSpc>
            </a:pPr>
            <a:r>
              <a:rPr lang="es-US" sz="1900" b="1" dirty="0">
                <a:latin typeface="Nunito" panose="020B0604020202020204" charset="0"/>
              </a:rPr>
              <a:t>Habilidades (Prueba Práctica)</a:t>
            </a:r>
            <a:endParaRPr lang="en-US" altLang="en-US" sz="1900" dirty="0">
              <a:latin typeface="Nunito" panose="020B0604020202020204" charset="0"/>
            </a:endParaRPr>
          </a:p>
          <a:p>
            <a:pPr lvl="1" rtl="0" eaLnBrk="1" hangingPunct="1">
              <a:lnSpc>
                <a:spcPct val="90000"/>
              </a:lnSpc>
            </a:pPr>
            <a:r>
              <a:rPr lang="es-US" sz="1900" dirty="0">
                <a:latin typeface="Nunito" panose="020B0604020202020204" charset="0"/>
              </a:rPr>
              <a:t>Criterios de inspección de turno.</a:t>
            </a:r>
          </a:p>
          <a:p>
            <a:pPr lvl="1" rtl="0" eaLnBrk="1" hangingPunct="1">
              <a:lnSpc>
                <a:spcPct val="90000"/>
              </a:lnSpc>
            </a:pPr>
            <a:r>
              <a:rPr lang="es-US" sz="1900" dirty="0">
                <a:latin typeface="Nunito" panose="020B0604020202020204" charset="0"/>
              </a:rPr>
              <a:t>Habilidades operativas.</a:t>
            </a:r>
          </a:p>
          <a:p>
            <a:pPr lvl="1" rtl="0" eaLnBrk="1" hangingPunct="1">
              <a:lnSpc>
                <a:spcPct val="90000"/>
              </a:lnSpc>
            </a:pPr>
            <a:r>
              <a:rPr lang="es-US" sz="1900" dirty="0">
                <a:latin typeface="Nunito" panose="020B0604020202020204" charset="0"/>
              </a:rPr>
              <a:t>Aplicación de la información del gráfico de carga.</a:t>
            </a:r>
          </a:p>
          <a:p>
            <a:pPr lvl="1" rtl="0" eaLnBrk="1" hangingPunct="1">
              <a:lnSpc>
                <a:spcPct val="90000"/>
              </a:lnSpc>
            </a:pPr>
            <a:r>
              <a:rPr lang="es-US" sz="1900" dirty="0">
                <a:latin typeface="Nunito" panose="020B0604020202020204" charset="0"/>
              </a:rPr>
              <a:t>Procedimientos seguros de cierre y aseguramiento.</a:t>
            </a:r>
            <a:endParaRPr lang="en-US" altLang="en-US" sz="1900" dirty="0">
              <a:solidFill>
                <a:schemeClr val="tx1"/>
              </a:solidFill>
              <a:latin typeface="Nunito" panose="020B0604020202020204" charset="0"/>
            </a:endParaRPr>
          </a:p>
        </p:txBody>
      </p:sp>
      <p:sp>
        <p:nvSpPr>
          <p:cNvPr id="13" name="AutoShape 7">
            <a:extLst>
              <a:ext uri="{FF2B5EF4-FFF2-40B4-BE49-F238E27FC236}">
                <a16:creationId xmlns:a16="http://schemas.microsoft.com/office/drawing/2014/main" xmlns="" id="{740321B4-CC5F-4F0E-A327-74CD740D4D78}"/>
              </a:ext>
            </a:extLst>
          </p:cNvPr>
          <p:cNvSpPr>
            <a:spLocks noChangeArrowheads="1"/>
          </p:cNvSpPr>
          <p:nvPr/>
        </p:nvSpPr>
        <p:spPr bwMode="auto">
          <a:xfrm>
            <a:off x="3251200" y="2057400"/>
            <a:ext cx="1320800" cy="228600"/>
          </a:xfrm>
          <a:prstGeom prst="rightArrow">
            <a:avLst>
              <a:gd name="adj1" fmla="val 50000"/>
              <a:gd name="adj2" fmla="val 108333"/>
            </a:avLst>
          </a:prstGeom>
          <a:solidFill>
            <a:srgbClr val="800080"/>
          </a:solidFill>
          <a:ln w="9525" algn="ctr">
            <a:solidFill>
              <a:schemeClr val="tx1"/>
            </a:solidFill>
            <a:miter lim="800000"/>
            <a:headEnd/>
            <a:tailEnd/>
          </a:ln>
        </p:spPr>
        <p:txBody>
          <a:bodyPr wrap="none" rtlCol="0" anchor="ctr"/>
          <a:lstStyle>
            <a:lvl1pPr eaLnBrk="0" hangingPunct="0">
              <a:spcBef>
                <a:spcPct val="20000"/>
              </a:spcBef>
              <a:buChar char="•"/>
              <a:defRPr sz="3200">
                <a:solidFill>
                  <a:schemeClr val="tx1"/>
                </a:solidFill>
                <a:latin typeface="Calibri" pitchFamily="34" charset="0"/>
                <a:cs typeface="Arial" pitchFamily="34" charset="0"/>
              </a:defRPr>
            </a:lvl1pPr>
            <a:lvl2pPr marL="742950" indent="-285750" eaLnBrk="0" hangingPunct="0">
              <a:spcBef>
                <a:spcPct val="20000"/>
              </a:spcBef>
              <a:buChar char="–"/>
              <a:defRPr sz="2800">
                <a:solidFill>
                  <a:srgbClr val="996600"/>
                </a:solidFill>
                <a:latin typeface="Calibri" pitchFamily="34" charset="0"/>
                <a:cs typeface="Arial" pitchFamily="34" charset="0"/>
              </a:defRPr>
            </a:lvl2pPr>
            <a:lvl3pPr marL="1143000" indent="-228600" eaLnBrk="0" hangingPunct="0">
              <a:spcBef>
                <a:spcPct val="20000"/>
              </a:spcBef>
              <a:buClr>
                <a:srgbClr val="808000"/>
              </a:buClr>
              <a:buChar char="•"/>
              <a:defRPr sz="2400">
                <a:solidFill>
                  <a:srgbClr val="808000"/>
                </a:solidFill>
                <a:latin typeface="Calibri" pitchFamily="34" charset="0"/>
                <a:cs typeface="Arial" pitchFamily="34" charset="0"/>
              </a:defRPr>
            </a:lvl3pPr>
            <a:lvl4pPr marL="1600200" indent="-228600" eaLnBrk="0" hangingPunct="0">
              <a:spcBef>
                <a:spcPct val="20000"/>
              </a:spcBef>
              <a:buClr>
                <a:srgbClr val="000000"/>
              </a:buClr>
              <a:buFont typeface="Arial" pitchFamily="34" charset="0"/>
              <a:buChar char="–"/>
              <a:defRPr sz="2000">
                <a:solidFill>
                  <a:srgbClr val="000000"/>
                </a:solidFill>
                <a:latin typeface="Calibri" pitchFamily="34" charset="0"/>
                <a:cs typeface="Arial" pitchFamily="34" charset="0"/>
              </a:defRPr>
            </a:lvl4pPr>
            <a:lvl5pPr marL="2057400" indent="-228600" eaLnBrk="0" hangingPunct="0">
              <a:spcBef>
                <a:spcPct val="20000"/>
              </a:spcBef>
              <a:buChar char="»"/>
              <a:defRPr sz="2000">
                <a:solidFill>
                  <a:srgbClr val="996600"/>
                </a:solidFill>
                <a:latin typeface="Calibri" pitchFamily="34" charset="0"/>
                <a:cs typeface="Arial" pitchFamily="34" charset="0"/>
              </a:defRPr>
            </a:lvl5pPr>
            <a:lvl6pPr marL="25146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6pPr>
            <a:lvl7pPr marL="29718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7pPr>
            <a:lvl8pPr marL="34290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8pPr>
            <a:lvl9pPr marL="38862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9pPr>
          </a:lstStyle>
          <a:p>
            <a:pPr rtl="0" eaLnBrk="1" hangingPunct="1">
              <a:spcBef>
                <a:spcPct val="0"/>
              </a:spcBef>
              <a:buFontTx/>
              <a:buNone/>
            </a:pPr>
            <a:endParaRPr lang="en-US" altLang="en-US" sz="1900">
              <a:latin typeface="Nunito" panose="020B0604020202020204" charset="0"/>
            </a:endParaRPr>
          </a:p>
        </p:txBody>
      </p:sp>
      <p:sp>
        <p:nvSpPr>
          <p:cNvPr id="14" name="AutoShape 8">
            <a:extLst>
              <a:ext uri="{FF2B5EF4-FFF2-40B4-BE49-F238E27FC236}">
                <a16:creationId xmlns:a16="http://schemas.microsoft.com/office/drawing/2014/main" xmlns="" id="{A0DBAF1A-8BE2-4BA4-B68C-00E209963E68}"/>
              </a:ext>
            </a:extLst>
          </p:cNvPr>
          <p:cNvSpPr>
            <a:spLocks noChangeArrowheads="1"/>
          </p:cNvSpPr>
          <p:nvPr/>
        </p:nvSpPr>
        <p:spPr bwMode="auto">
          <a:xfrm>
            <a:off x="3118351" y="2963612"/>
            <a:ext cx="1320800" cy="228600"/>
          </a:xfrm>
          <a:prstGeom prst="rightArrow">
            <a:avLst>
              <a:gd name="adj1" fmla="val 50000"/>
              <a:gd name="adj2" fmla="val 108333"/>
            </a:avLst>
          </a:prstGeom>
          <a:solidFill>
            <a:srgbClr val="800080"/>
          </a:solidFill>
          <a:ln w="9525" algn="ctr">
            <a:solidFill>
              <a:schemeClr val="tx1"/>
            </a:solidFill>
            <a:miter lim="800000"/>
            <a:headEnd/>
            <a:tailEnd/>
          </a:ln>
        </p:spPr>
        <p:txBody>
          <a:bodyPr wrap="none" rtlCol="0" anchor="ctr"/>
          <a:lstStyle>
            <a:lvl1pPr eaLnBrk="0" hangingPunct="0">
              <a:spcBef>
                <a:spcPct val="20000"/>
              </a:spcBef>
              <a:buChar char="•"/>
              <a:defRPr sz="3200">
                <a:solidFill>
                  <a:schemeClr val="tx1"/>
                </a:solidFill>
                <a:latin typeface="Calibri" pitchFamily="34" charset="0"/>
                <a:cs typeface="Arial" pitchFamily="34" charset="0"/>
              </a:defRPr>
            </a:lvl1pPr>
            <a:lvl2pPr marL="742950" indent="-285750" eaLnBrk="0" hangingPunct="0">
              <a:spcBef>
                <a:spcPct val="20000"/>
              </a:spcBef>
              <a:buChar char="–"/>
              <a:defRPr sz="2800">
                <a:solidFill>
                  <a:srgbClr val="996600"/>
                </a:solidFill>
                <a:latin typeface="Calibri" pitchFamily="34" charset="0"/>
                <a:cs typeface="Arial" pitchFamily="34" charset="0"/>
              </a:defRPr>
            </a:lvl2pPr>
            <a:lvl3pPr marL="1143000" indent="-228600" eaLnBrk="0" hangingPunct="0">
              <a:spcBef>
                <a:spcPct val="20000"/>
              </a:spcBef>
              <a:buClr>
                <a:srgbClr val="808000"/>
              </a:buClr>
              <a:buChar char="•"/>
              <a:defRPr sz="2400">
                <a:solidFill>
                  <a:srgbClr val="808000"/>
                </a:solidFill>
                <a:latin typeface="Calibri" pitchFamily="34" charset="0"/>
                <a:cs typeface="Arial" pitchFamily="34" charset="0"/>
              </a:defRPr>
            </a:lvl3pPr>
            <a:lvl4pPr marL="1600200" indent="-228600" eaLnBrk="0" hangingPunct="0">
              <a:spcBef>
                <a:spcPct val="20000"/>
              </a:spcBef>
              <a:buClr>
                <a:srgbClr val="000000"/>
              </a:buClr>
              <a:buFont typeface="Arial" pitchFamily="34" charset="0"/>
              <a:buChar char="–"/>
              <a:defRPr sz="2000">
                <a:solidFill>
                  <a:srgbClr val="000000"/>
                </a:solidFill>
                <a:latin typeface="Calibri" pitchFamily="34" charset="0"/>
                <a:cs typeface="Arial" pitchFamily="34" charset="0"/>
              </a:defRPr>
            </a:lvl4pPr>
            <a:lvl5pPr marL="2057400" indent="-228600" eaLnBrk="0" hangingPunct="0">
              <a:spcBef>
                <a:spcPct val="20000"/>
              </a:spcBef>
              <a:buChar char="»"/>
              <a:defRPr sz="2000">
                <a:solidFill>
                  <a:srgbClr val="996600"/>
                </a:solidFill>
                <a:latin typeface="Calibri" pitchFamily="34" charset="0"/>
                <a:cs typeface="Arial" pitchFamily="34" charset="0"/>
              </a:defRPr>
            </a:lvl5pPr>
            <a:lvl6pPr marL="25146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6pPr>
            <a:lvl7pPr marL="29718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7pPr>
            <a:lvl8pPr marL="34290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8pPr>
            <a:lvl9pPr marL="38862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9pPr>
          </a:lstStyle>
          <a:p>
            <a:pPr rtl="0" eaLnBrk="1" hangingPunct="1">
              <a:spcBef>
                <a:spcPct val="0"/>
              </a:spcBef>
              <a:buFontTx/>
              <a:buNone/>
            </a:pPr>
            <a:endParaRPr lang="en-US" altLang="en-US" sz="1900">
              <a:latin typeface="Nunito" panose="020B0604020202020204" charset="0"/>
            </a:endParaRPr>
          </a:p>
        </p:txBody>
      </p:sp>
      <p:sp>
        <p:nvSpPr>
          <p:cNvPr id="15" name="AutoShape 9">
            <a:extLst>
              <a:ext uri="{FF2B5EF4-FFF2-40B4-BE49-F238E27FC236}">
                <a16:creationId xmlns:a16="http://schemas.microsoft.com/office/drawing/2014/main" xmlns="" id="{C9F647C7-4C98-432A-8B57-EB7D030A33B4}"/>
              </a:ext>
            </a:extLst>
          </p:cNvPr>
          <p:cNvSpPr>
            <a:spLocks noChangeArrowheads="1"/>
          </p:cNvSpPr>
          <p:nvPr/>
        </p:nvSpPr>
        <p:spPr bwMode="auto">
          <a:xfrm>
            <a:off x="3219951" y="3809834"/>
            <a:ext cx="1219200" cy="228600"/>
          </a:xfrm>
          <a:prstGeom prst="rightArrow">
            <a:avLst>
              <a:gd name="adj1" fmla="val 50000"/>
              <a:gd name="adj2" fmla="val 100000"/>
            </a:avLst>
          </a:prstGeom>
          <a:solidFill>
            <a:srgbClr val="800080"/>
          </a:solidFill>
          <a:ln w="9525" algn="ctr">
            <a:solidFill>
              <a:schemeClr val="tx1"/>
            </a:solidFill>
            <a:miter lim="800000"/>
            <a:headEnd/>
            <a:tailEnd/>
          </a:ln>
        </p:spPr>
        <p:txBody>
          <a:bodyPr wrap="none" rtlCol="0" anchor="ctr"/>
          <a:lstStyle>
            <a:lvl1pPr eaLnBrk="0" hangingPunct="0">
              <a:spcBef>
                <a:spcPct val="20000"/>
              </a:spcBef>
              <a:buChar char="•"/>
              <a:defRPr sz="3200">
                <a:solidFill>
                  <a:schemeClr val="tx1"/>
                </a:solidFill>
                <a:latin typeface="Calibri" pitchFamily="34" charset="0"/>
                <a:cs typeface="Arial" pitchFamily="34" charset="0"/>
              </a:defRPr>
            </a:lvl1pPr>
            <a:lvl2pPr marL="742950" indent="-285750" eaLnBrk="0" hangingPunct="0">
              <a:spcBef>
                <a:spcPct val="20000"/>
              </a:spcBef>
              <a:buChar char="–"/>
              <a:defRPr sz="2800">
                <a:solidFill>
                  <a:srgbClr val="996600"/>
                </a:solidFill>
                <a:latin typeface="Calibri" pitchFamily="34" charset="0"/>
                <a:cs typeface="Arial" pitchFamily="34" charset="0"/>
              </a:defRPr>
            </a:lvl2pPr>
            <a:lvl3pPr marL="1143000" indent="-228600" eaLnBrk="0" hangingPunct="0">
              <a:spcBef>
                <a:spcPct val="20000"/>
              </a:spcBef>
              <a:buClr>
                <a:srgbClr val="808000"/>
              </a:buClr>
              <a:buChar char="•"/>
              <a:defRPr sz="2400">
                <a:solidFill>
                  <a:srgbClr val="808000"/>
                </a:solidFill>
                <a:latin typeface="Calibri" pitchFamily="34" charset="0"/>
                <a:cs typeface="Arial" pitchFamily="34" charset="0"/>
              </a:defRPr>
            </a:lvl3pPr>
            <a:lvl4pPr marL="1600200" indent="-228600" eaLnBrk="0" hangingPunct="0">
              <a:spcBef>
                <a:spcPct val="20000"/>
              </a:spcBef>
              <a:buClr>
                <a:srgbClr val="000000"/>
              </a:buClr>
              <a:buFont typeface="Arial" pitchFamily="34" charset="0"/>
              <a:buChar char="–"/>
              <a:defRPr sz="2000">
                <a:solidFill>
                  <a:srgbClr val="000000"/>
                </a:solidFill>
                <a:latin typeface="Calibri" pitchFamily="34" charset="0"/>
                <a:cs typeface="Arial" pitchFamily="34" charset="0"/>
              </a:defRPr>
            </a:lvl4pPr>
            <a:lvl5pPr marL="2057400" indent="-228600" eaLnBrk="0" hangingPunct="0">
              <a:spcBef>
                <a:spcPct val="20000"/>
              </a:spcBef>
              <a:buChar char="»"/>
              <a:defRPr sz="2000">
                <a:solidFill>
                  <a:srgbClr val="996600"/>
                </a:solidFill>
                <a:latin typeface="Calibri" pitchFamily="34" charset="0"/>
                <a:cs typeface="Arial" pitchFamily="34" charset="0"/>
              </a:defRPr>
            </a:lvl5pPr>
            <a:lvl6pPr marL="25146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6pPr>
            <a:lvl7pPr marL="29718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7pPr>
            <a:lvl8pPr marL="34290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8pPr>
            <a:lvl9pPr marL="38862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9pPr>
          </a:lstStyle>
          <a:p>
            <a:pPr rtl="0" eaLnBrk="1" hangingPunct="1">
              <a:spcBef>
                <a:spcPct val="0"/>
              </a:spcBef>
              <a:buFontTx/>
              <a:buNone/>
            </a:pPr>
            <a:endParaRPr lang="en-US" altLang="en-US" sz="1900">
              <a:latin typeface="Nunito" panose="020B0604020202020204" charset="0"/>
            </a:endParaRPr>
          </a:p>
        </p:txBody>
      </p:sp>
      <p:sp>
        <p:nvSpPr>
          <p:cNvPr id="16" name="Text Box 11">
            <a:extLst>
              <a:ext uri="{FF2B5EF4-FFF2-40B4-BE49-F238E27FC236}">
                <a16:creationId xmlns:a16="http://schemas.microsoft.com/office/drawing/2014/main" xmlns="" id="{0A570D2D-16DB-45E6-9743-8E93586B9CE9}"/>
              </a:ext>
            </a:extLst>
          </p:cNvPr>
          <p:cNvSpPr txBox="1">
            <a:spLocks noChangeArrowheads="1"/>
          </p:cNvSpPr>
          <p:nvPr/>
        </p:nvSpPr>
        <p:spPr bwMode="auto">
          <a:xfrm>
            <a:off x="4673600" y="1293636"/>
            <a:ext cx="4876800"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spAutoFit/>
          </a:bodyPr>
          <a:lstStyle>
            <a:lvl1pPr eaLnBrk="0" hangingPunct="0">
              <a:spcBef>
                <a:spcPct val="20000"/>
              </a:spcBef>
              <a:buChar char="•"/>
              <a:defRPr sz="3200">
                <a:solidFill>
                  <a:schemeClr val="tx1"/>
                </a:solidFill>
                <a:latin typeface="Calibri" pitchFamily="34" charset="0"/>
                <a:cs typeface="Arial" pitchFamily="34" charset="0"/>
              </a:defRPr>
            </a:lvl1pPr>
            <a:lvl2pPr marL="742950" indent="-285750" eaLnBrk="0" hangingPunct="0">
              <a:spcBef>
                <a:spcPct val="20000"/>
              </a:spcBef>
              <a:buChar char="–"/>
              <a:defRPr sz="2800">
                <a:solidFill>
                  <a:srgbClr val="996600"/>
                </a:solidFill>
                <a:latin typeface="Calibri" pitchFamily="34" charset="0"/>
                <a:cs typeface="Arial" pitchFamily="34" charset="0"/>
              </a:defRPr>
            </a:lvl2pPr>
            <a:lvl3pPr marL="1143000" indent="-228600" eaLnBrk="0" hangingPunct="0">
              <a:spcBef>
                <a:spcPct val="20000"/>
              </a:spcBef>
              <a:buClr>
                <a:srgbClr val="808000"/>
              </a:buClr>
              <a:buChar char="•"/>
              <a:defRPr sz="2400">
                <a:solidFill>
                  <a:srgbClr val="808000"/>
                </a:solidFill>
                <a:latin typeface="Calibri" pitchFamily="34" charset="0"/>
                <a:cs typeface="Arial" pitchFamily="34" charset="0"/>
              </a:defRPr>
            </a:lvl3pPr>
            <a:lvl4pPr marL="1600200" indent="-228600" eaLnBrk="0" hangingPunct="0">
              <a:spcBef>
                <a:spcPct val="20000"/>
              </a:spcBef>
              <a:buClr>
                <a:srgbClr val="000000"/>
              </a:buClr>
              <a:buFont typeface="Arial" pitchFamily="34" charset="0"/>
              <a:buChar char="–"/>
              <a:defRPr sz="2000">
                <a:solidFill>
                  <a:srgbClr val="000000"/>
                </a:solidFill>
                <a:latin typeface="Calibri" pitchFamily="34" charset="0"/>
                <a:cs typeface="Arial" pitchFamily="34" charset="0"/>
              </a:defRPr>
            </a:lvl4pPr>
            <a:lvl5pPr marL="2057400" indent="-228600" eaLnBrk="0" hangingPunct="0">
              <a:spcBef>
                <a:spcPct val="20000"/>
              </a:spcBef>
              <a:buChar char="»"/>
              <a:defRPr sz="2000">
                <a:solidFill>
                  <a:srgbClr val="996600"/>
                </a:solidFill>
                <a:latin typeface="Calibri" pitchFamily="34" charset="0"/>
                <a:cs typeface="Arial" pitchFamily="34" charset="0"/>
              </a:defRPr>
            </a:lvl5pPr>
            <a:lvl6pPr marL="25146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6pPr>
            <a:lvl7pPr marL="29718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7pPr>
            <a:lvl8pPr marL="34290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8pPr>
            <a:lvl9pPr marL="38862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9pPr>
          </a:lstStyle>
          <a:p>
            <a:pPr rtl="0" eaLnBrk="1" hangingPunct="1">
              <a:spcBef>
                <a:spcPct val="50000"/>
              </a:spcBef>
              <a:buFontTx/>
              <a:buNone/>
            </a:pPr>
            <a:r>
              <a:rPr lang="es-US" sz="1900" b="1">
                <a:latin typeface="Nunito" panose="020B0604020202020204" charset="0"/>
              </a:rPr>
              <a:t>1926.1427(c)</a:t>
            </a:r>
          </a:p>
        </p:txBody>
      </p:sp>
      <p:sp>
        <p:nvSpPr>
          <p:cNvPr id="17" name="AutoShape 9">
            <a:extLst>
              <a:ext uri="{FF2B5EF4-FFF2-40B4-BE49-F238E27FC236}">
                <a16:creationId xmlns:a16="http://schemas.microsoft.com/office/drawing/2014/main" xmlns="" id="{9EA5EDD1-2CE8-4F62-9F80-C0CC633383D5}"/>
              </a:ext>
            </a:extLst>
          </p:cNvPr>
          <p:cNvSpPr>
            <a:spLocks noChangeArrowheads="1"/>
          </p:cNvSpPr>
          <p:nvPr/>
        </p:nvSpPr>
        <p:spPr bwMode="auto">
          <a:xfrm>
            <a:off x="3171825" y="4991874"/>
            <a:ext cx="1219200" cy="228600"/>
          </a:xfrm>
          <a:prstGeom prst="rightArrow">
            <a:avLst>
              <a:gd name="adj1" fmla="val 50000"/>
              <a:gd name="adj2" fmla="val 100000"/>
            </a:avLst>
          </a:prstGeom>
          <a:solidFill>
            <a:srgbClr val="800080"/>
          </a:solidFill>
          <a:ln w="9525" algn="ctr">
            <a:solidFill>
              <a:schemeClr val="tx1"/>
            </a:solidFill>
            <a:miter lim="800000"/>
            <a:headEnd/>
            <a:tailEnd/>
          </a:ln>
        </p:spPr>
        <p:txBody>
          <a:bodyPr wrap="none" rtlCol="0" anchor="ctr"/>
          <a:lstStyle>
            <a:lvl1pPr eaLnBrk="0" hangingPunct="0">
              <a:spcBef>
                <a:spcPct val="20000"/>
              </a:spcBef>
              <a:buChar char="•"/>
              <a:defRPr sz="3200">
                <a:solidFill>
                  <a:schemeClr val="tx1"/>
                </a:solidFill>
                <a:latin typeface="Calibri" pitchFamily="34" charset="0"/>
                <a:cs typeface="Arial" pitchFamily="34" charset="0"/>
              </a:defRPr>
            </a:lvl1pPr>
            <a:lvl2pPr marL="742950" indent="-285750" eaLnBrk="0" hangingPunct="0">
              <a:spcBef>
                <a:spcPct val="20000"/>
              </a:spcBef>
              <a:buChar char="–"/>
              <a:defRPr sz="2800">
                <a:solidFill>
                  <a:srgbClr val="996600"/>
                </a:solidFill>
                <a:latin typeface="Calibri" pitchFamily="34" charset="0"/>
                <a:cs typeface="Arial" pitchFamily="34" charset="0"/>
              </a:defRPr>
            </a:lvl2pPr>
            <a:lvl3pPr marL="1143000" indent="-228600" eaLnBrk="0" hangingPunct="0">
              <a:spcBef>
                <a:spcPct val="20000"/>
              </a:spcBef>
              <a:buClr>
                <a:srgbClr val="808000"/>
              </a:buClr>
              <a:buChar char="•"/>
              <a:defRPr sz="2400">
                <a:solidFill>
                  <a:srgbClr val="808000"/>
                </a:solidFill>
                <a:latin typeface="Calibri" pitchFamily="34" charset="0"/>
                <a:cs typeface="Arial" pitchFamily="34" charset="0"/>
              </a:defRPr>
            </a:lvl3pPr>
            <a:lvl4pPr marL="1600200" indent="-228600" eaLnBrk="0" hangingPunct="0">
              <a:spcBef>
                <a:spcPct val="20000"/>
              </a:spcBef>
              <a:buClr>
                <a:srgbClr val="000000"/>
              </a:buClr>
              <a:buFont typeface="Arial" pitchFamily="34" charset="0"/>
              <a:buChar char="–"/>
              <a:defRPr sz="2000">
                <a:solidFill>
                  <a:srgbClr val="000000"/>
                </a:solidFill>
                <a:latin typeface="Calibri" pitchFamily="34" charset="0"/>
                <a:cs typeface="Arial" pitchFamily="34" charset="0"/>
              </a:defRPr>
            </a:lvl4pPr>
            <a:lvl5pPr marL="2057400" indent="-228600" eaLnBrk="0" hangingPunct="0">
              <a:spcBef>
                <a:spcPct val="20000"/>
              </a:spcBef>
              <a:buChar char="»"/>
              <a:defRPr sz="2000">
                <a:solidFill>
                  <a:srgbClr val="996600"/>
                </a:solidFill>
                <a:latin typeface="Calibri" pitchFamily="34" charset="0"/>
                <a:cs typeface="Arial" pitchFamily="34" charset="0"/>
              </a:defRPr>
            </a:lvl5pPr>
            <a:lvl6pPr marL="25146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6pPr>
            <a:lvl7pPr marL="29718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7pPr>
            <a:lvl8pPr marL="34290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8pPr>
            <a:lvl9pPr marL="38862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9pPr>
          </a:lstStyle>
          <a:p>
            <a:pPr rtl="0" eaLnBrk="1" hangingPunct="1">
              <a:spcBef>
                <a:spcPct val="0"/>
              </a:spcBef>
              <a:buFontTx/>
              <a:buNone/>
            </a:pPr>
            <a:endParaRPr lang="en-US" altLang="en-US" sz="1900">
              <a:latin typeface="Nunito" panose="020B0604020202020204" charset="0"/>
            </a:endParaRPr>
          </a:p>
        </p:txBody>
      </p:sp>
    </p:spTree>
    <p:extLst>
      <p:ext uri="{BB962C8B-B14F-4D97-AF65-F5344CB8AC3E}">
        <p14:creationId xmlns:p14="http://schemas.microsoft.com/office/powerpoint/2010/main" val="1992039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10370930" cy="4650815"/>
          </a:xfrm>
        </p:spPr>
        <p:txBody>
          <a:bodyPr rtlCol="0">
            <a:noAutofit/>
          </a:bodyPr>
          <a:lstStyle/>
          <a:p>
            <a:pPr marL="365125" indent="-255588" rtl="0">
              <a:lnSpc>
                <a:spcPct val="100000"/>
              </a:lnSpc>
              <a:spcBef>
                <a:spcPts val="600"/>
              </a:spcBef>
            </a:pPr>
            <a:r>
              <a:rPr lang="es-US" sz="2250" dirty="0"/>
              <a:t>La organización de evaluación de operadores de grúa que proporciona la certificación debe:</a:t>
            </a:r>
          </a:p>
          <a:p>
            <a:pPr marL="1222375" lvl="2" indent="-255588" rtl="0">
              <a:lnSpc>
                <a:spcPct val="100000"/>
              </a:lnSpc>
              <a:spcBef>
                <a:spcPts val="600"/>
              </a:spcBef>
            </a:pPr>
            <a:r>
              <a:rPr lang="es-US" sz="2400" dirty="0"/>
              <a:t>Estar acreditada por un organismo de acreditación reconocido a nivel nacional (NCCA o ANSI).</a:t>
            </a:r>
          </a:p>
          <a:p>
            <a:pPr marL="1222375" lvl="2" indent="-255588" rtl="0">
              <a:lnSpc>
                <a:spcPct val="100000"/>
              </a:lnSpc>
              <a:spcBef>
                <a:spcPts val="600"/>
              </a:spcBef>
            </a:pPr>
            <a:r>
              <a:rPr lang="es-US" sz="2400" dirty="0"/>
              <a:t>Administrar pruebas escritas y prácticas que evalúen los conocimientos y habilidades del operador.</a:t>
            </a:r>
          </a:p>
          <a:p>
            <a:pPr marL="1222375" lvl="2" indent="-255588" rtl="0">
              <a:lnSpc>
                <a:spcPct val="100000"/>
              </a:lnSpc>
              <a:spcBef>
                <a:spcPts val="600"/>
              </a:spcBef>
            </a:pPr>
            <a:r>
              <a:rPr lang="es-US" sz="2400" dirty="0"/>
              <a:t>Proporcionar una certificación basada en el tipo de equipo, o en el tipo y la capacidad. </a:t>
            </a:r>
          </a:p>
          <a:p>
            <a:pPr marL="1222375" lvl="2" indent="-255588" rtl="0">
              <a:lnSpc>
                <a:spcPct val="100000"/>
              </a:lnSpc>
              <a:spcBef>
                <a:spcPts val="600"/>
              </a:spcBef>
            </a:pPr>
            <a:r>
              <a:rPr lang="es-US" sz="2400" dirty="0"/>
              <a:t>La certificación debe ser válida durante 5 años.</a:t>
            </a:r>
          </a:p>
          <a:p>
            <a:pPr marL="365125" indent="-255588" rtl="0">
              <a:lnSpc>
                <a:spcPct val="100000"/>
              </a:lnSpc>
              <a:spcBef>
                <a:spcPts val="600"/>
              </a:spcBef>
            </a:pPr>
            <a:r>
              <a:rPr lang="es-US" sz="2250" dirty="0"/>
              <a:t>La certificación es transferible entre empleadores que tengan la obligación de hacer certificar a los operadores de acuerdo con esta opción.</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1926.1427 (d) Certificación de Organismo Acreditado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9230515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69" y="1375515"/>
            <a:ext cx="10196759" cy="4650815"/>
          </a:xfrm>
        </p:spPr>
        <p:txBody>
          <a:bodyPr rtlCol="0">
            <a:noAutofit/>
          </a:bodyPr>
          <a:lstStyle/>
          <a:p>
            <a:pPr marL="365125" indent="-255588" rtl="0">
              <a:lnSpc>
                <a:spcPct val="100000"/>
              </a:lnSpc>
              <a:spcBef>
                <a:spcPts val="600"/>
              </a:spcBef>
            </a:pPr>
            <a:endParaRPr lang="en-US" altLang="en-US" sz="2250" dirty="0"/>
          </a:p>
          <a:p>
            <a:pPr marL="365125" indent="-255588" rtl="0">
              <a:lnSpc>
                <a:spcPct val="100000"/>
              </a:lnSpc>
              <a:spcBef>
                <a:spcPts val="600"/>
              </a:spcBef>
            </a:pPr>
            <a:r>
              <a:rPr lang="es-US" sz="2250" dirty="0"/>
              <a:t>Comisión Nacional para la Certificación de los Operadores de Grúa (NCCCO)</a:t>
            </a:r>
          </a:p>
          <a:p>
            <a:pPr marL="365125" indent="-255588" rtl="0">
              <a:lnSpc>
                <a:spcPct val="100000"/>
              </a:lnSpc>
              <a:spcBef>
                <a:spcPts val="600"/>
              </a:spcBef>
            </a:pPr>
            <a:r>
              <a:rPr lang="es-US" sz="2250" dirty="0"/>
              <a:t>Centro Nacional para la Educación e Investigación en la Construcción (NCCER)</a:t>
            </a:r>
          </a:p>
          <a:p>
            <a:pPr marL="365125" indent="-255588" rtl="0">
              <a:lnSpc>
                <a:spcPct val="100000"/>
              </a:lnSpc>
              <a:spcBef>
                <a:spcPts val="600"/>
              </a:spcBef>
            </a:pPr>
            <a:r>
              <a:rPr lang="es-US" sz="2250" dirty="0"/>
              <a:t>Instituto de Certificación para Grúas (solo hasta el 2 de diciembre de 2019)</a:t>
            </a:r>
          </a:p>
          <a:p>
            <a:pPr marL="365125" indent="-255588" rtl="0">
              <a:lnSpc>
                <a:spcPct val="100000"/>
              </a:lnSpc>
              <a:spcBef>
                <a:spcPts val="600"/>
              </a:spcBef>
            </a:pPr>
            <a:r>
              <a:rPr lang="es-US" sz="2250" dirty="0"/>
              <a:t>Programa de Certificación de Ingenieros Operativos (OECP)</a:t>
            </a:r>
          </a:p>
          <a:p>
            <a:pPr marL="365125" indent="-255588" rtl="0">
              <a:lnSpc>
                <a:spcPct val="100000"/>
              </a:lnSpc>
              <a:spcBef>
                <a:spcPts val="600"/>
              </a:spcBef>
            </a:pPr>
            <a:r>
              <a:rPr lang="es-US" sz="2250" dirty="0"/>
              <a:t>Asociación de Certificaciones de la Industria Eléctrica (EICA)</a:t>
            </a:r>
          </a:p>
          <a:p>
            <a:pPr marL="365125" indent="-255588" rtl="0">
              <a:lnSpc>
                <a:spcPct val="100000"/>
              </a:lnSpc>
              <a:spcBef>
                <a:spcPts val="600"/>
              </a:spcBef>
            </a:pPr>
            <a:endParaRPr lang="en-US" altLang="en-US" sz="2250" dirty="0"/>
          </a:p>
          <a:p>
            <a:pPr marL="109537" indent="0" rtl="0">
              <a:lnSpc>
                <a:spcPct val="100000"/>
              </a:lnSpc>
              <a:spcBef>
                <a:spcPts val="600"/>
              </a:spcBef>
              <a:buNone/>
            </a:pPr>
            <a:r>
              <a:rPr lang="es-US" sz="2250" dirty="0"/>
              <a:t>Estas certificaciones son al 1 de diciembre de 2019.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a:t>Organismos Acreditados Actuales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0717335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250" dirty="0"/>
          </a:p>
          <a:p>
            <a:pPr marL="365125" indent="-255588" rtl="0">
              <a:lnSpc>
                <a:spcPct val="100000"/>
              </a:lnSpc>
              <a:spcBef>
                <a:spcPts val="600"/>
              </a:spcBef>
            </a:pPr>
            <a:r>
              <a:rPr lang="es-US" sz="2250"/>
              <a:t>El programa de un empleador que certifique a su empleado debe cumplir todos los requisitos del programa de un organismo acreditado y ser aprobado por un auditor.</a:t>
            </a:r>
          </a:p>
          <a:p>
            <a:pPr marL="365125" indent="-255588" rtl="0">
              <a:lnSpc>
                <a:spcPct val="100000"/>
              </a:lnSpc>
              <a:spcBef>
                <a:spcPts val="600"/>
              </a:spcBef>
            </a:pPr>
            <a:r>
              <a:rPr lang="es-US" sz="2250"/>
              <a:t>Pruebas escritas y prácticas desarrolladas por una organización nacional de evaluación para grúas o aprobadas por el auditor.</a:t>
            </a:r>
          </a:p>
          <a:p>
            <a:pPr marL="365125" indent="-255588" rtl="0">
              <a:lnSpc>
                <a:spcPct val="100000"/>
              </a:lnSpc>
              <a:spcBef>
                <a:spcPts val="600"/>
              </a:spcBef>
            </a:pPr>
            <a:r>
              <a:rPr lang="es-US" sz="2250"/>
              <a:t>El auditor debe estar certificado para evaluar dichas pruebas y NO puede ser un empleado del empleador.</a:t>
            </a:r>
          </a:p>
          <a:p>
            <a:pPr marL="365125" indent="-255588" rtl="0">
              <a:lnSpc>
                <a:spcPct val="100000"/>
              </a:lnSpc>
              <a:spcBef>
                <a:spcPts val="600"/>
              </a:spcBef>
            </a:pPr>
            <a:r>
              <a:rPr lang="es-US" sz="2250"/>
              <a:t>La certificación del programa es válida durante 3 años.</a:t>
            </a:r>
          </a:p>
          <a:p>
            <a:pPr marL="365125" indent="-255588" rtl="0">
              <a:lnSpc>
                <a:spcPct val="100000"/>
              </a:lnSpc>
              <a:spcBef>
                <a:spcPts val="600"/>
              </a:spcBef>
            </a:pPr>
            <a:r>
              <a:rPr lang="es-US" sz="2250"/>
              <a:t>Los registros del programa deben estar disponibles para la OSHA.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1926.1400(e) Programa Auditado del Empleador</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818524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109537" indent="0" rtl="0">
              <a:lnSpc>
                <a:spcPct val="100000"/>
              </a:lnSpc>
              <a:spcBef>
                <a:spcPts val="600"/>
              </a:spcBef>
              <a:buNone/>
            </a:pPr>
            <a:endParaRPr lang="en-US" sz="2400" b="1" dirty="0"/>
          </a:p>
          <a:p>
            <a:pPr marL="109537" indent="0" rtl="0">
              <a:lnSpc>
                <a:spcPct val="100000"/>
              </a:lnSpc>
              <a:spcBef>
                <a:spcPts val="600"/>
              </a:spcBef>
              <a:buNone/>
            </a:pPr>
            <a:r>
              <a:rPr lang="es-US" sz="2400" b="1"/>
              <a:t>La certificación del operador:</a:t>
            </a:r>
            <a:endParaRPr lang="en-US" altLang="en-US" sz="2400" b="1" dirty="0"/>
          </a:p>
          <a:p>
            <a:pPr marL="365125" indent="-255588" rtl="0">
              <a:lnSpc>
                <a:spcPct val="100000"/>
              </a:lnSpc>
              <a:spcBef>
                <a:spcPts val="600"/>
              </a:spcBef>
            </a:pPr>
            <a:r>
              <a:rPr lang="es-US" sz="2400"/>
              <a:t>NO es transferible y solo es válida mientras se trabaja para ese empleador.</a:t>
            </a:r>
          </a:p>
          <a:p>
            <a:pPr marL="365125" indent="-255588" rtl="0">
              <a:lnSpc>
                <a:spcPct val="100000"/>
              </a:lnSpc>
              <a:spcBef>
                <a:spcPts val="600"/>
              </a:spcBef>
            </a:pPr>
            <a:r>
              <a:rPr lang="es-US" sz="2400"/>
              <a:t>Es válida durante 5 años mientras trabaje para el empleador.</a:t>
            </a:r>
          </a:p>
          <a:p>
            <a:pPr marL="365125" indent="-255588" rtl="0">
              <a:lnSpc>
                <a:spcPct val="100000"/>
              </a:lnSpc>
              <a:spcBef>
                <a:spcPts val="600"/>
              </a:spcBef>
            </a:pPr>
            <a:r>
              <a:rPr lang="es-US" sz="2400"/>
              <a:t>Los operadores deben ser reevaluados.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lnSpcReduction="20000"/>
          </a:bodyPr>
          <a:lstStyle/>
          <a:p>
            <a:pPr rtl="0">
              <a:lnSpc>
                <a:spcPct val="120000"/>
              </a:lnSpc>
              <a:spcBef>
                <a:spcPts val="600"/>
              </a:spcBef>
            </a:pPr>
            <a:r>
              <a:rPr lang="es-US" sz="2800"/>
              <a:t>1926.1400(e) Programa Auditado del Empleador (continuación)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442069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69" y="1375515"/>
            <a:ext cx="10501559"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dirty="0"/>
              <a:t>Cuando sea necesario, el operador del equipo debe recibir una licencia de esa entidad gubernamental para operar equipos dentro de la jurisdicción de esa entidad si ese programa de licencias gubernamentales cumple los siguientes requisitos:</a:t>
            </a:r>
          </a:p>
          <a:p>
            <a:pPr marL="1222375" lvl="2" indent="-255588" rtl="0">
              <a:lnSpc>
                <a:spcPct val="100000"/>
              </a:lnSpc>
              <a:spcBef>
                <a:spcPts val="600"/>
              </a:spcBef>
            </a:pPr>
            <a:r>
              <a:rPr lang="es-US" sz="2400" dirty="0"/>
              <a:t>La evaluación debe incluir pruebas escritas y prácticas relativas a los conocimientos y habilidades enumerados para la certificación.</a:t>
            </a:r>
          </a:p>
          <a:p>
            <a:pPr marL="1222375" lvl="2" indent="-255588" rtl="0">
              <a:lnSpc>
                <a:spcPct val="100000"/>
              </a:lnSpc>
              <a:spcBef>
                <a:spcPts val="600"/>
              </a:spcBef>
            </a:pPr>
            <a:r>
              <a:rPr lang="es-US" sz="2400" dirty="0"/>
              <a:t>Las pruebas deben cumplir los criterios reconocidos por la industria en lo que respecta a los materiales de las pruebas escritas, los exámenes prácticos, la administración de las pruebas, la calificación, las instalaciones/equipos y el personal.</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sz="3600"/>
              <a:t>1926.1427(c)(1) Licencia de Entidad Pública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602218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78972" cy="4650815"/>
          </a:xfrm>
        </p:spPr>
        <p:txBody>
          <a:bodyPr rtlCol="0">
            <a:normAutofit/>
          </a:bodyPr>
          <a:lstStyle/>
          <a:p>
            <a:pPr marL="0" indent="0" rtl="0">
              <a:lnSpc>
                <a:spcPct val="100000"/>
              </a:lnSpc>
              <a:spcBef>
                <a:spcPts val="600"/>
              </a:spcBef>
              <a:buNone/>
            </a:pPr>
            <a:endParaRPr lang="en-US" altLang="en-US" sz="2400" dirty="0"/>
          </a:p>
          <a:p>
            <a:pPr rtl="0">
              <a:lnSpc>
                <a:spcPct val="100000"/>
              </a:lnSpc>
              <a:spcBef>
                <a:spcPts val="600"/>
              </a:spcBef>
            </a:pPr>
            <a:r>
              <a:rPr lang="es-US" sz="2400"/>
              <a:t>Describir la capacitación requerida de los empleados.</a:t>
            </a:r>
          </a:p>
          <a:p>
            <a:pPr rtl="0">
              <a:lnSpc>
                <a:spcPct val="100000"/>
              </a:lnSpc>
              <a:spcBef>
                <a:spcPts val="600"/>
              </a:spcBef>
            </a:pPr>
            <a:r>
              <a:rPr lang="es-US" sz="2400"/>
              <a:t>Describir los requisitos de calificaciones/certificación de los operadores de grúa.</a:t>
            </a:r>
          </a:p>
          <a:p>
            <a:pPr rtl="0">
              <a:lnSpc>
                <a:spcPct val="100000"/>
              </a:lnSpc>
              <a:spcBef>
                <a:spcPts val="600"/>
              </a:spcBef>
            </a:pPr>
            <a:r>
              <a:rPr lang="es-US" sz="2400"/>
              <a:t>Describir los requisitos de calificación de los señaladores.</a:t>
            </a:r>
          </a:p>
          <a:p>
            <a:pPr rtl="0">
              <a:lnSpc>
                <a:spcPct val="100000"/>
              </a:lnSpc>
              <a:spcBef>
                <a:spcPts val="600"/>
              </a:spcBef>
            </a:pPr>
            <a:r>
              <a:rPr lang="es-US" sz="2400"/>
              <a:t>Describir los requisitos de calificación de los aparejadores.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lstStyle/>
          <a:p>
            <a:pPr rtl="0"/>
            <a:r>
              <a:rPr lang="es-US"/>
              <a:t>Objetivos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La autoridad gubernamental que supervisa el departamento/oficina de licencias debe haber determinado que se han cumplido los requisitos de certificación conforme a la OSHA.</a:t>
            </a:r>
          </a:p>
          <a:p>
            <a:pPr marL="365125" indent="-255588" rtl="0">
              <a:lnSpc>
                <a:spcPct val="100000"/>
              </a:lnSpc>
              <a:spcBef>
                <a:spcPts val="600"/>
              </a:spcBef>
            </a:pPr>
            <a:r>
              <a:rPr lang="es-US" sz="2400"/>
              <a:t>El departamento/oficina de licencias debe contar con procedimientos de prueba para la obtención de nuevas licencias, diseñados para garantizar que el operador siga cumpliendo con los requisitos de conocimientos técnicos y habilidades.</a:t>
            </a:r>
          </a:p>
          <a:p>
            <a:pPr marL="365125" indent="-255588" rtl="0">
              <a:lnSpc>
                <a:spcPct val="100000"/>
              </a:lnSpc>
              <a:spcBef>
                <a:spcPts val="600"/>
              </a:spcBef>
            </a:pPr>
            <a:r>
              <a:rPr lang="es-US" sz="2400"/>
              <a:t>La licencia es válida durante el período estipulado por el departamento/oficina de licencias, pero durante no más de 5 años.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600"/>
              </a:spcBef>
            </a:pPr>
            <a:r>
              <a:rPr lang="es-US" sz="3600"/>
              <a:t>1926.1427(c)(1) Licencia de Entidad Pública (continuación)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17694558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1608317"/>
          </a:xfrm>
        </p:spPr>
        <p:txBody>
          <a:bodyPr rtlCol="0">
            <a:noAutofit/>
          </a:bodyPr>
          <a:lstStyle/>
          <a:p>
            <a:pPr marL="365125" indent="-255588" rtl="0">
              <a:lnSpc>
                <a:spcPct val="100000"/>
              </a:lnSpc>
              <a:spcBef>
                <a:spcPts val="600"/>
              </a:spcBef>
            </a:pPr>
            <a:r>
              <a:rPr lang="es-US" sz="2400" dirty="0"/>
              <a:t>Se considera que un operador está calificado si tiene una calificación vigente de operador emitida por las Fuerzas Armadas de EE. UU. para la operación del equipo mientras trabajaba en las Fuerzas Armadas de EE. UU. (uniformados y civiles).</a:t>
            </a:r>
          </a:p>
          <a:p>
            <a:pPr marL="365125" indent="-255588" rtl="0">
              <a:lnSpc>
                <a:spcPct val="100000"/>
              </a:lnSpc>
              <a:spcBef>
                <a:spcPts val="600"/>
              </a:spcBef>
            </a:pPr>
            <a:r>
              <a:rPr lang="es-US" sz="2400" b="1" dirty="0">
                <a:solidFill>
                  <a:srgbClr val="FF0000"/>
                </a:solidFill>
              </a:rPr>
              <a:t>La certificación NO es transferible.</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7500" lnSpcReduction="20000"/>
          </a:bodyPr>
          <a:lstStyle/>
          <a:p>
            <a:pPr rtl="0">
              <a:lnSpc>
                <a:spcPct val="120000"/>
              </a:lnSpc>
              <a:spcBef>
                <a:spcPts val="600"/>
              </a:spcBef>
            </a:pPr>
            <a:r>
              <a:rPr lang="es-US" sz="3600"/>
              <a:t>Calificación de las Fuerzas Armadas de EE. UU.</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pic>
        <p:nvPicPr>
          <p:cNvPr id="5" name="Picture 6">
            <a:extLst>
              <a:ext uri="{FF2B5EF4-FFF2-40B4-BE49-F238E27FC236}">
                <a16:creationId xmlns:a16="http://schemas.microsoft.com/office/drawing/2014/main" xmlns="" id="{35F7F669-9129-4D19-B83D-003F6D92C77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2942166" y="3315371"/>
            <a:ext cx="6307667" cy="2861961"/>
          </a:xfrm>
          <a:prstGeom prst="rect">
            <a:avLst/>
          </a:prstGeom>
        </p:spPr>
      </p:pic>
    </p:spTree>
    <p:extLst>
      <p:ext uri="{BB962C8B-B14F-4D97-AF65-F5344CB8AC3E}">
        <p14:creationId xmlns:p14="http://schemas.microsoft.com/office/powerpoint/2010/main" val="23554672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Las pruebas para la certificación pueden ser administradas verbalmente, con respuestas verbales, donde el operador:</a:t>
            </a:r>
          </a:p>
          <a:p>
            <a:pPr marL="1222375" lvl="2" indent="-255588" rtl="0">
              <a:lnSpc>
                <a:spcPct val="100000"/>
              </a:lnSpc>
              <a:spcBef>
                <a:spcPts val="600"/>
              </a:spcBef>
            </a:pPr>
            <a:r>
              <a:rPr lang="es-US" sz="2400"/>
              <a:t>Aprueba una demostración escrita de alfabetización pertinente al trabajo.</a:t>
            </a:r>
          </a:p>
          <a:p>
            <a:pPr marL="1222375" lvl="2" indent="-255588" rtl="0">
              <a:lnSpc>
                <a:spcPct val="100000"/>
              </a:lnSpc>
              <a:spcBef>
                <a:spcPts val="600"/>
              </a:spcBef>
            </a:pPr>
            <a:r>
              <a:rPr lang="es-US" sz="2400"/>
              <a:t>Demuestra la capacidad de utilizar el tipo de procedimientos escritos del fabricante aplicables a la clase o tipo de equipo para el cual el candidato solicita la certificación.</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sz="3600"/>
              <a:t>1926.1427(h)(1) Lenguaje y Alfabetización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347426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Las pruebas pueden administrarse en cualquier idioma que el operador entienda.</a:t>
            </a:r>
          </a:p>
          <a:p>
            <a:pPr marL="365125" indent="-255588" rtl="0">
              <a:lnSpc>
                <a:spcPct val="100000"/>
              </a:lnSpc>
              <a:spcBef>
                <a:spcPts val="600"/>
              </a:spcBef>
            </a:pPr>
            <a:r>
              <a:rPr lang="es-US" sz="2400"/>
              <a:t>En la documentación de certificación del operador debe constar el idioma en el que se realizó la prueba. </a:t>
            </a:r>
          </a:p>
          <a:p>
            <a:pPr marL="365125" indent="-255588" rtl="0">
              <a:lnSpc>
                <a:spcPct val="100000"/>
              </a:lnSpc>
              <a:spcBef>
                <a:spcPts val="600"/>
              </a:spcBef>
            </a:pPr>
            <a:r>
              <a:rPr lang="es-US" sz="2400"/>
              <a:t>Al operador solamente se le permite operar equipos que se suministran con materiales, como manuales de operaciones y gráficos de carga, escritos en el idioma de la certificación.</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sz="3600"/>
              <a:t>1926.1427(h)(2) Lenguaje y Alfabetización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0907077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El empleador debe confirmar que cada operador esté capacitado en la operación segura del equipo que utilizará. </a:t>
            </a:r>
          </a:p>
          <a:p>
            <a:pPr marL="365125" indent="-255588" rtl="0">
              <a:lnSpc>
                <a:spcPct val="100000"/>
              </a:lnSpc>
              <a:spcBef>
                <a:spcPts val="600"/>
              </a:spcBef>
            </a:pPr>
            <a:r>
              <a:rPr lang="es-US" sz="2400"/>
              <a:t>Los empleados que no estén certificados/con licencia, o no hayan sido capacitados y evaluados por el empleador solo podrán operar el equipo bajo supervisión como </a:t>
            </a:r>
            <a:r>
              <a:rPr lang="es-US" sz="2400" b="1"/>
              <a:t>"operadores en capacitación"</a:t>
            </a:r>
            <a:r>
              <a:rPr lang="es-US" sz="2400"/>
              <a:t>.</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600"/>
              </a:spcBef>
            </a:pPr>
            <a:r>
              <a:rPr lang="es-US" sz="3600"/>
              <a:t>1926.1427(b) Capacitación del Empleador/Operador</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1428376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El empleador debe proporcionar a cada </a:t>
            </a:r>
            <a:r>
              <a:rPr lang="es-US" sz="2400" b="1"/>
              <a:t>operador en capacitación</a:t>
            </a:r>
            <a:r>
              <a:rPr lang="es-US" sz="2400"/>
              <a:t> suficiente capacitación, mediante una combinación de instrucción formal y práctica, para garantizar que el operador en capacitación desarrolle las habilidades, los conocimientos y el criterio necesarios para operar el equipo de forma segura para el trabajo asignado.</a:t>
            </a:r>
          </a:p>
          <a:p>
            <a:pPr marL="365125" indent="-255588" rtl="0">
              <a:lnSpc>
                <a:spcPct val="100000"/>
              </a:lnSpc>
              <a:spcBef>
                <a:spcPts val="600"/>
              </a:spcBef>
            </a:pPr>
            <a:r>
              <a:rPr lang="es-US" sz="2400"/>
              <a:t>El empleador debe proporcionar instrucción sobre los conocimientos y habilidades necesarios para operar la grúa en sus diversas configuraciones y según se describe en la sección Evaluación.</a:t>
            </a:r>
          </a:p>
          <a:p>
            <a:pPr marL="365125" indent="-255588" rtl="0">
              <a:lnSpc>
                <a:spcPct val="100000"/>
              </a:lnSpc>
              <a:spcBef>
                <a:spcPts val="600"/>
              </a:spcBef>
            </a:pPr>
            <a:r>
              <a:rPr lang="es-US" sz="2400"/>
              <a:t>El empleador solo puede asignarle tareas apropiadas a la capacidad del operador en capacitación.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7500" lnSpcReduction="20000"/>
          </a:bodyPr>
          <a:lstStyle/>
          <a:p>
            <a:pPr rtl="0">
              <a:lnSpc>
                <a:spcPct val="120000"/>
              </a:lnSpc>
              <a:spcBef>
                <a:spcPts val="600"/>
              </a:spcBef>
            </a:pPr>
            <a:r>
              <a:rPr lang="es-US" sz="3600"/>
              <a:t>Capacitación del Operador en Capacitación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2850493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11221830" cy="4650815"/>
          </a:xfrm>
        </p:spPr>
        <p:txBody>
          <a:bodyPr rtlCol="0">
            <a:noAutofit/>
          </a:bodyPr>
          <a:lstStyle/>
          <a:p>
            <a:pPr marL="109537" indent="0" rtl="0">
              <a:lnSpc>
                <a:spcPct val="100000"/>
              </a:lnSpc>
              <a:spcBef>
                <a:spcPts val="600"/>
              </a:spcBef>
              <a:buNone/>
            </a:pPr>
            <a:r>
              <a:rPr lang="es-US" sz="2100" dirty="0"/>
              <a:t>Los operadores en capacitación no deberán operar el equipo en ninguna de las siguientes circunstancias, a menos que esté certificado de acuerdo con los requisitos de certificación de operadores de la OSHA:</a:t>
            </a:r>
          </a:p>
          <a:p>
            <a:pPr marL="365125" indent="-255588" rtl="0">
              <a:lnSpc>
                <a:spcPct val="100000"/>
              </a:lnSpc>
              <a:spcBef>
                <a:spcPts val="600"/>
              </a:spcBef>
            </a:pPr>
            <a:r>
              <a:rPr lang="es-US" sz="2100" dirty="0"/>
              <a:t>Si alguna parte del equipo, línea de carga o carga (incluidos los accesorios de aparejo y elevación), si se opera hasta el radio de trabajo máximo del equipo en la zona de trabajo (ver la sección 1926.1408(a)(1)), pudiese llegar a estar a menos de 20 pies de una línea eléctrica de hasta 350 </a:t>
            </a:r>
            <a:r>
              <a:rPr lang="es-US" sz="2100" dirty="0" err="1"/>
              <a:t>kV</a:t>
            </a:r>
            <a:r>
              <a:rPr lang="es-US" sz="2100" dirty="0"/>
              <a:t>, o a menos de 50 pies de una línea eléctrica de más de 350 </a:t>
            </a:r>
            <a:r>
              <a:rPr lang="es-US" sz="2100" dirty="0" err="1"/>
              <a:t>kV</a:t>
            </a:r>
            <a:r>
              <a:rPr lang="es-US" sz="2100" dirty="0"/>
              <a:t>.</a:t>
            </a:r>
          </a:p>
          <a:p>
            <a:pPr marL="365125" indent="-255588" rtl="0">
              <a:lnSpc>
                <a:spcPct val="100000"/>
              </a:lnSpc>
              <a:spcBef>
                <a:spcPts val="600"/>
              </a:spcBef>
            </a:pPr>
            <a:r>
              <a:rPr lang="es-US" sz="2100" dirty="0"/>
              <a:t>Si el equipo se utiliza para elevar personal.</a:t>
            </a:r>
          </a:p>
          <a:p>
            <a:pPr marL="365125" indent="-255588" rtl="0">
              <a:lnSpc>
                <a:spcPct val="100000"/>
              </a:lnSpc>
              <a:spcBef>
                <a:spcPts val="600"/>
              </a:spcBef>
            </a:pPr>
            <a:r>
              <a:rPr lang="es-US" sz="2100" dirty="0"/>
              <a:t>En los elevadores de equipos múltiples.</a:t>
            </a:r>
          </a:p>
          <a:p>
            <a:pPr marL="365125" indent="-255588" rtl="0">
              <a:lnSpc>
                <a:spcPct val="100000"/>
              </a:lnSpc>
              <a:spcBef>
                <a:spcPts val="600"/>
              </a:spcBef>
            </a:pPr>
            <a:r>
              <a:rPr lang="es-US" sz="2100" dirty="0"/>
              <a:t>Si el equipo se utiliza sobre un eje, ataguía o en un patio de tanques.</a:t>
            </a:r>
          </a:p>
          <a:p>
            <a:pPr marL="365125" indent="-255588" rtl="0">
              <a:lnSpc>
                <a:spcPct val="100000"/>
              </a:lnSpc>
              <a:spcBef>
                <a:spcPts val="600"/>
              </a:spcBef>
            </a:pPr>
            <a:r>
              <a:rPr lang="es-US" sz="2100" dirty="0"/>
              <a:t>En las operaciones de aparejo de elevadores múltiples, excepto cuando el entrenador del operador determina que las habilidades del operador en capacitación son suficientes para este trabajo que requiere mucha habilidad.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lnSpcReduction="20000"/>
          </a:bodyPr>
          <a:lstStyle/>
          <a:p>
            <a:pPr rtl="0">
              <a:lnSpc>
                <a:spcPct val="120000"/>
              </a:lnSpc>
              <a:spcBef>
                <a:spcPts val="600"/>
              </a:spcBef>
            </a:pPr>
            <a:r>
              <a:rPr lang="es-US" sz="2800"/>
              <a:t>1926.1427(b)(3) Restricciones para el Operador en Capacitación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3688651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10224880" cy="4650815"/>
          </a:xfrm>
        </p:spPr>
        <p:txBody>
          <a:bodyPr rtlCol="0">
            <a:noAutofit/>
          </a:bodyPr>
          <a:lstStyle/>
          <a:p>
            <a:pPr marL="109537" indent="0" rtl="0">
              <a:lnSpc>
                <a:spcPct val="100000"/>
              </a:lnSpc>
              <a:spcBef>
                <a:spcPts val="600"/>
              </a:spcBef>
              <a:buNone/>
            </a:pPr>
            <a:endParaRPr lang="en-US" altLang="en-US" sz="2400" dirty="0"/>
          </a:p>
          <a:p>
            <a:pPr marL="109537" indent="0" rtl="0">
              <a:lnSpc>
                <a:spcPct val="100000"/>
              </a:lnSpc>
              <a:spcBef>
                <a:spcPts val="600"/>
              </a:spcBef>
              <a:buNone/>
            </a:pPr>
            <a:r>
              <a:rPr lang="es-US" sz="2400" b="1" dirty="0"/>
              <a:t>Mientras opera el equipo, el operador en capacitación debe ser supervisado continuamente por una persona ("entrenador del operador") que:</a:t>
            </a:r>
          </a:p>
          <a:p>
            <a:pPr marL="365125" indent="-255588" rtl="0">
              <a:lnSpc>
                <a:spcPct val="100000"/>
              </a:lnSpc>
              <a:spcBef>
                <a:spcPts val="600"/>
              </a:spcBef>
            </a:pPr>
            <a:r>
              <a:rPr lang="es-US" sz="2400" dirty="0"/>
              <a:t>Sea un empleado o agente del empleador del operador en capacitación.</a:t>
            </a:r>
          </a:p>
          <a:p>
            <a:pPr marL="365125" indent="-255588" rtl="0">
              <a:lnSpc>
                <a:spcPct val="100000"/>
              </a:lnSpc>
              <a:spcBef>
                <a:spcPts val="600"/>
              </a:spcBef>
            </a:pPr>
            <a:r>
              <a:rPr lang="es-US" sz="2400" dirty="0"/>
              <a:t>Tenga el conocimiento, la capacitación y la experiencia necesarios para dirigir al operador en capacitación con relación al equipo en uso.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7500" lnSpcReduction="20000"/>
          </a:bodyPr>
          <a:lstStyle/>
          <a:p>
            <a:pPr rtl="0">
              <a:lnSpc>
                <a:spcPct val="120000"/>
              </a:lnSpc>
              <a:spcBef>
                <a:spcPts val="600"/>
              </a:spcBef>
            </a:pPr>
            <a:r>
              <a:rPr lang="es-US" sz="3600"/>
              <a:t>1926.1427(b)(4)(i)(B) Entrenador del Operador</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35231001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10205830" cy="4650815"/>
          </a:xfrm>
        </p:spPr>
        <p:txBody>
          <a:bodyPr rtlCol="0">
            <a:noAutofit/>
          </a:bodyPr>
          <a:lstStyle/>
          <a:p>
            <a:pPr marL="109537" indent="0" rtl="0">
              <a:lnSpc>
                <a:spcPct val="100000"/>
              </a:lnSpc>
              <a:spcBef>
                <a:spcPts val="600"/>
              </a:spcBef>
              <a:buNone/>
            </a:pPr>
            <a:endParaRPr lang="en-US" altLang="en-US" sz="2400" dirty="0"/>
          </a:p>
          <a:p>
            <a:pPr marL="365125" indent="-255588" rtl="0">
              <a:lnSpc>
                <a:spcPct val="100000"/>
              </a:lnSpc>
              <a:spcBef>
                <a:spcPts val="600"/>
              </a:spcBef>
            </a:pPr>
            <a:r>
              <a:rPr lang="es-US" sz="2400" dirty="0"/>
              <a:t>Esta es una calificación basada en el desempeño.</a:t>
            </a:r>
          </a:p>
          <a:p>
            <a:pPr marL="365125" indent="-255588" rtl="0">
              <a:lnSpc>
                <a:spcPct val="100000"/>
              </a:lnSpc>
              <a:spcBef>
                <a:spcPts val="600"/>
              </a:spcBef>
            </a:pPr>
            <a:r>
              <a:rPr lang="es-US" sz="2400" dirty="0"/>
              <a:t>Los empleadores determinarían el nivel de conocimiento y experiencia que debe poseer el entrenador a partir del nivel de habilidad del operador en capacitación y la naturaleza de la actividad realizada. </a:t>
            </a:r>
          </a:p>
          <a:p>
            <a:pPr marL="365125" indent="-255588" rtl="0">
              <a:lnSpc>
                <a:spcPct val="100000"/>
              </a:lnSpc>
              <a:spcBef>
                <a:spcPts val="600"/>
              </a:spcBef>
            </a:pPr>
            <a:r>
              <a:rPr lang="es-US" sz="2400" dirty="0"/>
              <a:t>La experiencia del entrenador en la tarea y el equipo utilizados podría ser suficiente para que imparta capacitación incluso sin ser un operador certificado. </a:t>
            </a:r>
          </a:p>
          <a:p>
            <a:pPr marL="365125" indent="-255588" rtl="0">
              <a:lnSpc>
                <a:spcPct val="100000"/>
              </a:lnSpc>
              <a:spcBef>
                <a:spcPts val="600"/>
              </a:spcBef>
            </a:pPr>
            <a:r>
              <a:rPr lang="es-US" sz="2400" dirty="0"/>
              <a:t>No se requiere que los entrenadores sean operadores de grúa certificados o que aprueben un examen escrito.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7500" lnSpcReduction="20000"/>
          </a:bodyPr>
          <a:lstStyle/>
          <a:p>
            <a:pPr rtl="0">
              <a:lnSpc>
                <a:spcPct val="120000"/>
              </a:lnSpc>
              <a:spcBef>
                <a:spcPts val="600"/>
              </a:spcBef>
            </a:pPr>
            <a:r>
              <a:rPr lang="es-US" sz="3600"/>
              <a:t>1926.1427(b)(4)(i) Calificaciones del Entrenador</a:t>
            </a:r>
            <a:endParaRPr lang="en-US" sz="3600" dirty="0"/>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9965590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5424280" cy="4650815"/>
          </a:xfrm>
        </p:spPr>
        <p:txBody>
          <a:bodyPr rtlCol="0">
            <a:noAutofit/>
          </a:bodyPr>
          <a:lstStyle/>
          <a:p>
            <a:pPr marL="365125" indent="-255588" rtl="0">
              <a:lnSpc>
                <a:spcPct val="100000"/>
              </a:lnSpc>
              <a:spcBef>
                <a:spcPts val="600"/>
              </a:spcBef>
            </a:pPr>
            <a:r>
              <a:rPr lang="es-US" sz="2400" dirty="0"/>
              <a:t>Mientras supervisa al operador en capacitación, el entrenador del operador no puede realizar ninguna tarea que pueda restarle capacidad para supervisar al operador en capacitación.</a:t>
            </a:r>
          </a:p>
          <a:p>
            <a:pPr marL="365125" indent="-255588" rtl="0">
              <a:lnSpc>
                <a:spcPct val="100000"/>
              </a:lnSpc>
              <a:spcBef>
                <a:spcPts val="600"/>
              </a:spcBef>
            </a:pPr>
            <a:r>
              <a:rPr lang="es-US" sz="2400" dirty="0"/>
              <a:t>Para equipos que no sean grúas torre: el entrenador del operador y el operador en capacitación deben estar en línea de visión directa entre sí y comunicarse verbalmente o mediante señales manuales.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600"/>
              </a:spcBef>
            </a:pPr>
            <a:r>
              <a:rPr lang="es-US" sz="3600"/>
              <a:t>1926.1427(b)(4) Entrenador del Operador (continuación)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pic>
        <p:nvPicPr>
          <p:cNvPr id="5" name="Picture 4">
            <a:extLst>
              <a:ext uri="{FF2B5EF4-FFF2-40B4-BE49-F238E27FC236}">
                <a16:creationId xmlns:a16="http://schemas.microsoft.com/office/drawing/2014/main" xmlns="" id="{CC7D68FF-A9BA-4EC9-B084-71F0A1F8E1EC}"/>
              </a:ext>
            </a:extLst>
          </p:cNvPr>
          <p:cNvPicPr>
            <a:picLocks noChangeAspect="1"/>
          </p:cNvPicPr>
          <p:nvPr/>
        </p:nvPicPr>
        <p:blipFill rotWithShape="1">
          <a:blip r:embed="rId3">
            <a:extLst>
              <a:ext uri="{28A0092B-C50C-407E-A947-70E740481C1C}">
                <a14:useLocalDpi xmlns:a14="http://schemas.microsoft.com/office/drawing/2010/main" val="0"/>
              </a:ext>
            </a:extLst>
          </a:blip>
          <a:srcRect l="15599" t="1468" r="18389"/>
          <a:stretch/>
        </p:blipFill>
        <p:spPr>
          <a:xfrm>
            <a:off x="6425592" y="1411523"/>
            <a:ext cx="4805845" cy="4034954"/>
          </a:xfrm>
          <a:prstGeom prst="rect">
            <a:avLst/>
          </a:prstGeom>
        </p:spPr>
      </p:pic>
    </p:spTree>
    <p:extLst>
      <p:ext uri="{BB962C8B-B14F-4D97-AF65-F5344CB8AC3E}">
        <p14:creationId xmlns:p14="http://schemas.microsoft.com/office/powerpoint/2010/main" val="246987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a:bodyPr>
          <a:lstStyle/>
          <a:p>
            <a:pPr rtl="0">
              <a:lnSpc>
                <a:spcPct val="100000"/>
              </a:lnSpc>
              <a:spcBef>
                <a:spcPts val="0"/>
              </a:spcBef>
            </a:pPr>
            <a:endParaRPr lang="en-US" altLang="en-US" sz="2400" dirty="0"/>
          </a:p>
          <a:p>
            <a:pPr rtl="0">
              <a:lnSpc>
                <a:spcPct val="100000"/>
              </a:lnSpc>
              <a:spcBef>
                <a:spcPts val="0"/>
              </a:spcBef>
            </a:pPr>
            <a:r>
              <a:rPr lang="es-US" sz="2400" dirty="0"/>
              <a:t>Todos los empleados deben recibir capacitación para trabajar en operaciones de grúa.</a:t>
            </a:r>
          </a:p>
          <a:p>
            <a:pPr rtl="0">
              <a:lnSpc>
                <a:spcPct val="100000"/>
              </a:lnSpc>
              <a:spcBef>
                <a:spcPts val="0"/>
              </a:spcBef>
            </a:pPr>
            <a:r>
              <a:rPr lang="es-US" sz="2400" dirty="0"/>
              <a:t>Los empleadores deben evaluar si los empleados comprendieron su capacitación.</a:t>
            </a:r>
          </a:p>
          <a:p>
            <a:pPr rtl="0">
              <a:lnSpc>
                <a:spcPct val="100000"/>
              </a:lnSpc>
              <a:spcBef>
                <a:spcPts val="0"/>
              </a:spcBef>
            </a:pPr>
            <a:r>
              <a:rPr lang="es-US" sz="2400" dirty="0"/>
              <a:t>La OSHA requiere capacitación sobre/para:</a:t>
            </a:r>
          </a:p>
          <a:p>
            <a:pPr lvl="2" rtl="0">
              <a:lnSpc>
                <a:spcPct val="100000"/>
              </a:lnSpc>
              <a:spcBef>
                <a:spcPts val="0"/>
              </a:spcBef>
            </a:pPr>
            <a:r>
              <a:rPr lang="es-US" sz="2400" dirty="0"/>
              <a:t>Líneas eléctricas aéreas.</a:t>
            </a:r>
          </a:p>
          <a:p>
            <a:pPr lvl="2" rtl="0">
              <a:lnSpc>
                <a:spcPct val="100000"/>
              </a:lnSpc>
              <a:spcBef>
                <a:spcPts val="0"/>
              </a:spcBef>
            </a:pPr>
            <a:r>
              <a:rPr lang="es-US" sz="2400" dirty="0"/>
              <a:t>Señaladores.</a:t>
            </a:r>
          </a:p>
          <a:p>
            <a:pPr lvl="2" rtl="0">
              <a:lnSpc>
                <a:spcPct val="100000"/>
              </a:lnSpc>
              <a:spcBef>
                <a:spcPts val="0"/>
              </a:spcBef>
            </a:pPr>
            <a:r>
              <a:rPr lang="es-US" sz="2400" dirty="0"/>
              <a:t>Operadores.</a:t>
            </a:r>
          </a:p>
          <a:p>
            <a:pPr lvl="2" rtl="0">
              <a:lnSpc>
                <a:spcPct val="100000"/>
              </a:lnSpc>
              <a:spcBef>
                <a:spcPts val="0"/>
              </a:spcBef>
            </a:pPr>
            <a:r>
              <a:rPr lang="es-US" sz="2400" dirty="0"/>
              <a:t>Personas competentes y personas calificadas. </a:t>
            </a:r>
          </a:p>
          <a:p>
            <a:pPr lvl="2" rtl="0">
              <a:lnSpc>
                <a:spcPct val="100000"/>
              </a:lnSpc>
              <a:spcBef>
                <a:spcPts val="0"/>
              </a:spcBef>
            </a:pPr>
            <a:r>
              <a:rPr lang="es-US" sz="2400" dirty="0"/>
              <a:t>Puntos de enganche o aplastamiento.</a:t>
            </a:r>
          </a:p>
          <a:p>
            <a:pPr lvl="2" rtl="0">
              <a:lnSpc>
                <a:spcPct val="100000"/>
              </a:lnSpc>
              <a:spcBef>
                <a:spcPts val="0"/>
              </a:spcBef>
            </a:pPr>
            <a:r>
              <a:rPr lang="es-US" sz="2400" dirty="0"/>
              <a:t>Etiquetado.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7500" lnSpcReduction="20000"/>
          </a:bodyPr>
          <a:lstStyle/>
          <a:p>
            <a:pPr rtl="0">
              <a:lnSpc>
                <a:spcPct val="120000"/>
              </a:lnSpc>
              <a:spcBef>
                <a:spcPts val="0"/>
              </a:spcBef>
            </a:pPr>
            <a:r>
              <a:rPr lang="es-US"/>
              <a:t>1926.1430 Requisitos de Capacitación </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1363166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69" y="1520542"/>
            <a:ext cx="7001743" cy="2146583"/>
          </a:xfrm>
        </p:spPr>
        <p:txBody>
          <a:bodyPr rtlCol="0">
            <a:noAutofit/>
          </a:bodyPr>
          <a:lstStyle/>
          <a:p>
            <a:pPr marL="365125" indent="-255588" rtl="0">
              <a:lnSpc>
                <a:spcPct val="100000"/>
              </a:lnSpc>
              <a:spcBef>
                <a:spcPts val="600"/>
              </a:spcBef>
            </a:pPr>
            <a:r>
              <a:rPr lang="es-US" sz="2400"/>
              <a:t>En el caso de las grúas torre, el entrenador del operador y el operador en capacitación deben estar en comunicación directa entre sí.</a:t>
            </a:r>
          </a:p>
          <a:p>
            <a:pPr marL="365125" indent="-255588" rtl="0">
              <a:lnSpc>
                <a:spcPct val="100000"/>
              </a:lnSpc>
              <a:spcBef>
                <a:spcPts val="600"/>
              </a:spcBef>
            </a:pPr>
            <a:r>
              <a:rPr lang="es-US" sz="2400"/>
              <a:t>Por radio u otro dispositivo de comunicación directa.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sz="3600"/>
              <a:t>Entrenador del Operador: Grúa Torre </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pic>
        <p:nvPicPr>
          <p:cNvPr id="6" name="Picture 2">
            <a:extLst>
              <a:ext uri="{FF2B5EF4-FFF2-40B4-BE49-F238E27FC236}">
                <a16:creationId xmlns:a16="http://schemas.microsoft.com/office/drawing/2014/main" xmlns="" id="{6A4908C1-B544-4DF4-AE18-18B4F8A4DF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2235" y="3667126"/>
            <a:ext cx="3595735" cy="2486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a:extLst>
              <a:ext uri="{FF2B5EF4-FFF2-40B4-BE49-F238E27FC236}">
                <a16:creationId xmlns:a16="http://schemas.microsoft.com/office/drawing/2014/main" xmlns="" id="{A299B487-3D36-4F39-9AF9-5DA98F56AD3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666"/>
          <a:stretch/>
        </p:blipFill>
        <p:spPr bwMode="auto">
          <a:xfrm>
            <a:off x="8013629" y="1520543"/>
            <a:ext cx="2192945" cy="2001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descr="C:\Users\Bob\Documents\Safecon pictures\Cranes\P2140031.JPG">
            <a:extLst>
              <a:ext uri="{FF2B5EF4-FFF2-40B4-BE49-F238E27FC236}">
                <a16:creationId xmlns:a16="http://schemas.microsoft.com/office/drawing/2014/main" xmlns="" id="{113B41EA-EF38-4E7F-ABE8-BEA78363050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3068"/>
          <a:stretch/>
        </p:blipFill>
        <p:spPr bwMode="auto">
          <a:xfrm>
            <a:off x="2371108" y="3653939"/>
            <a:ext cx="4333010" cy="2500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186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10701130" cy="4650815"/>
          </a:xfrm>
        </p:spPr>
        <p:txBody>
          <a:bodyPr rtlCol="0">
            <a:noAutofit/>
          </a:bodyPr>
          <a:lstStyle/>
          <a:p>
            <a:pPr marL="365125" indent="-255588" rtl="0">
              <a:lnSpc>
                <a:spcPct val="100000"/>
              </a:lnSpc>
              <a:spcBef>
                <a:spcPts val="600"/>
              </a:spcBef>
            </a:pPr>
            <a:r>
              <a:rPr lang="es-US" sz="2200" dirty="0"/>
              <a:t>El empleador debe asegurarse de que el operador en capacitación sea supervisado continuamente por el entrenador calificado al operar el equipo.  </a:t>
            </a:r>
          </a:p>
          <a:p>
            <a:pPr marL="365125" indent="-255588" rtl="0">
              <a:lnSpc>
                <a:spcPct val="100000"/>
              </a:lnSpc>
              <a:spcBef>
                <a:spcPts val="600"/>
              </a:spcBef>
            </a:pPr>
            <a:r>
              <a:rPr lang="es-US" sz="2200" dirty="0"/>
              <a:t>Las únicas excepciones a la supervisión continua son para descansos cortos en los que se cumple todo lo siguiente:</a:t>
            </a:r>
          </a:p>
          <a:p>
            <a:pPr marL="1222375" lvl="2" indent="-255588" rtl="0">
              <a:lnSpc>
                <a:spcPct val="100000"/>
              </a:lnSpc>
              <a:spcBef>
                <a:spcPts val="600"/>
              </a:spcBef>
            </a:pPr>
            <a:r>
              <a:rPr lang="es-US" sz="2200" dirty="0"/>
              <a:t>El descanso no dura más de 15 minutos y no hay más de un descanso por hora.</a:t>
            </a:r>
          </a:p>
          <a:p>
            <a:pPr marL="1222375" lvl="2" indent="-255588" rtl="0">
              <a:lnSpc>
                <a:spcPct val="100000"/>
              </a:lnSpc>
              <a:spcBef>
                <a:spcPts val="600"/>
              </a:spcBef>
            </a:pPr>
            <a:r>
              <a:rPr lang="es-US" sz="2200" dirty="0"/>
              <a:t>Inmediatamente antes del descanso, el entrenador del operador comunica al operador en capacitación las tareas específicas que este debe realizar y las limitaciones a las que debe atenerse durante el descanso del entrenador del operador.</a:t>
            </a:r>
          </a:p>
          <a:p>
            <a:pPr marL="1222375" lvl="2" indent="-255588" rtl="0">
              <a:lnSpc>
                <a:spcPct val="100000"/>
              </a:lnSpc>
              <a:spcBef>
                <a:spcPts val="600"/>
              </a:spcBef>
            </a:pPr>
            <a:r>
              <a:rPr lang="es-US" sz="2200" dirty="0"/>
              <a:t>Las tareas específicas que el operador en capacitación realizará durante el descanso del entrenador del operador son apropiadas a las capacidades del operador en capacitación.</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0000" lnSpcReduction="20000"/>
          </a:bodyPr>
          <a:lstStyle/>
          <a:p>
            <a:pPr rtl="0">
              <a:lnSpc>
                <a:spcPct val="120000"/>
              </a:lnSpc>
              <a:spcBef>
                <a:spcPts val="600"/>
              </a:spcBef>
            </a:pPr>
            <a:r>
              <a:rPr lang="es-US" sz="3600"/>
              <a:t>1926.1427(b)(4)(i) Supervisión Continua de los Operadores en Capacitación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34693644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5290930" cy="4650815"/>
          </a:xfrm>
        </p:spPr>
        <p:txBody>
          <a:bodyPr rtlCol="0">
            <a:noAutofit/>
          </a:bodyPr>
          <a:lstStyle/>
          <a:p>
            <a:pPr marL="109537" indent="0" rtl="0">
              <a:lnSpc>
                <a:spcPct val="100000"/>
              </a:lnSpc>
              <a:spcBef>
                <a:spcPts val="600"/>
              </a:spcBef>
              <a:buNone/>
            </a:pPr>
            <a:endParaRPr lang="en-US" altLang="en-US" sz="2400" dirty="0"/>
          </a:p>
          <a:p>
            <a:pPr marL="365125" indent="-255588" rtl="0">
              <a:lnSpc>
                <a:spcPct val="100000"/>
              </a:lnSpc>
              <a:spcBef>
                <a:spcPts val="600"/>
              </a:spcBef>
            </a:pPr>
            <a:r>
              <a:rPr lang="es-US" sz="2400"/>
              <a:t>El empleador debe proporcionar capacitación de actualización en temas pertinentes para cada operador cuando, con base en el desempeño del operador o en una evaluación de sus conocimientos, haya indicios de que es necesario volver a capacitarlo.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sz="3600"/>
              <a:t>Nueva Capacitación y Nueva Evaluación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pic>
        <p:nvPicPr>
          <p:cNvPr id="6" name="Picture 2" descr="C:\Users\Bob\Documents\Safecon pictures\Cranes\Crane Accidents\Crane boom over back 003.jpg">
            <a:extLst>
              <a:ext uri="{FF2B5EF4-FFF2-40B4-BE49-F238E27FC236}">
                <a16:creationId xmlns:a16="http://schemas.microsoft.com/office/drawing/2014/main" xmlns="" id="{8B39E4E1-0D37-4FB1-B1DE-20DFAB56E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5148" y="1904902"/>
            <a:ext cx="5413248" cy="3438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50779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109537" indent="0" rtl="0">
              <a:lnSpc>
                <a:spcPct val="100000"/>
              </a:lnSpc>
              <a:spcBef>
                <a:spcPts val="600"/>
              </a:spcBef>
              <a:buNone/>
            </a:pPr>
            <a:endParaRPr lang="en-US" altLang="en-US" sz="2400" dirty="0"/>
          </a:p>
          <a:p>
            <a:pPr marL="365125" indent="-255588" rtl="0">
              <a:lnSpc>
                <a:spcPct val="100000"/>
              </a:lnSpc>
              <a:spcBef>
                <a:spcPts val="600"/>
              </a:spcBef>
            </a:pPr>
            <a:r>
              <a:rPr lang="es-US" sz="2400"/>
              <a:t>El empleador debe evaluar a cada operador para confirmar que cumpla con los requisitos mínimos para determinar la competencia del operador a ser calificado.  </a:t>
            </a:r>
          </a:p>
          <a:p>
            <a:pPr marL="365125" indent="-255588" rtl="0">
              <a:lnSpc>
                <a:spcPct val="100000"/>
              </a:lnSpc>
              <a:spcBef>
                <a:spcPts val="600"/>
              </a:spcBef>
            </a:pPr>
            <a:r>
              <a:rPr lang="es-US" sz="2400"/>
              <a:t>La calificación es válida solo cuando el operador está trabajando para el empleador que emitió la calificación y operando el equipo para él, y </a:t>
            </a:r>
            <a:r>
              <a:rPr lang="es-US" sz="2400" b="1"/>
              <a:t>NO </a:t>
            </a:r>
            <a:r>
              <a:rPr lang="es-US" sz="2400"/>
              <a:t>es transferible. </a:t>
            </a:r>
          </a:p>
          <a:p>
            <a:pPr marL="365125" indent="-255588" rtl="0">
              <a:lnSpc>
                <a:spcPct val="100000"/>
              </a:lnSpc>
              <a:spcBef>
                <a:spcPts val="600"/>
              </a:spcBef>
            </a:pPr>
            <a:r>
              <a:rPr lang="es-US" sz="2400"/>
              <a:t>La calificación es válida durante el período estipulado por el empleador.</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sz="3600"/>
              <a:t>1926.1427(f) Calificación/Evaluación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12355374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37415"/>
            <a:ext cx="10891630" cy="4650815"/>
          </a:xfrm>
        </p:spPr>
        <p:txBody>
          <a:bodyPr rtlCol="0">
            <a:noAutofit/>
          </a:bodyPr>
          <a:lstStyle/>
          <a:p>
            <a:pPr marL="109537" indent="0" rtl="0">
              <a:lnSpc>
                <a:spcPct val="100000"/>
              </a:lnSpc>
              <a:spcBef>
                <a:spcPts val="600"/>
              </a:spcBef>
              <a:buNone/>
            </a:pPr>
            <a:endParaRPr lang="en-US" altLang="en-US" sz="2400" dirty="0"/>
          </a:p>
          <a:p>
            <a:pPr marL="365125" indent="-255588" rtl="0">
              <a:lnSpc>
                <a:spcPct val="100000"/>
              </a:lnSpc>
              <a:spcBef>
                <a:spcPts val="600"/>
              </a:spcBef>
            </a:pPr>
            <a:r>
              <a:rPr lang="es-US" sz="2400" dirty="0"/>
              <a:t>La definición de "calificado" en la sección OSHA 29CFR 1926.32 no se aplica a la evaluación y calificación de operadores de grúa.   </a:t>
            </a:r>
          </a:p>
          <a:p>
            <a:pPr marL="365125" indent="-255588" rtl="0">
              <a:lnSpc>
                <a:spcPct val="100000"/>
              </a:lnSpc>
              <a:spcBef>
                <a:spcPts val="600"/>
              </a:spcBef>
            </a:pPr>
            <a:r>
              <a:rPr lang="es-US" sz="2400" dirty="0"/>
              <a:t>La posesión de un certificado o título no puede, por sí misma, hacer que una persona esté calificada para operar grúas.  </a:t>
            </a:r>
          </a:p>
          <a:p>
            <a:pPr marL="365125" indent="-255588" rtl="0">
              <a:lnSpc>
                <a:spcPct val="100000"/>
              </a:lnSpc>
              <a:spcBef>
                <a:spcPts val="600"/>
              </a:spcBef>
            </a:pPr>
            <a:r>
              <a:rPr lang="es-US" sz="2400" dirty="0"/>
              <a:t>Un operador puede ser calificado por el empleador si:</a:t>
            </a:r>
          </a:p>
          <a:p>
            <a:pPr marL="1222375" lvl="2" indent="-255588" rtl="0">
              <a:lnSpc>
                <a:spcPct val="100000"/>
              </a:lnSpc>
              <a:spcBef>
                <a:spcPts val="600"/>
              </a:spcBef>
            </a:pPr>
            <a:r>
              <a:rPr lang="es-US" sz="2400" dirty="0"/>
              <a:t>El operador tiene plena capacitación en la operación del equipo que operará.</a:t>
            </a:r>
          </a:p>
          <a:p>
            <a:pPr marL="1222375" lvl="2" indent="-255588" rtl="0">
              <a:lnSpc>
                <a:spcPct val="100000"/>
              </a:lnSpc>
              <a:spcBef>
                <a:spcPts val="600"/>
              </a:spcBef>
            </a:pPr>
            <a:r>
              <a:rPr lang="es-US" sz="2400" dirty="0"/>
              <a:t>Está certificado o tiene licencia conforme a los descrito en Certificación/Licencia</a:t>
            </a:r>
          </a:p>
          <a:p>
            <a:pPr marL="1222375" lvl="2" indent="-255588" rtl="0">
              <a:lnSpc>
                <a:spcPct val="100000"/>
              </a:lnSpc>
              <a:spcBef>
                <a:spcPts val="600"/>
              </a:spcBef>
            </a:pPr>
            <a:r>
              <a:rPr lang="es-US" sz="2400" dirty="0"/>
              <a:t>Ha sido completamente evaluado por el entrenador del empleador del operador respecto del equipo que operará.</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sz="3600" dirty="0"/>
              <a:t>Operador Calificado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5208078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109537" indent="0" rtl="0">
              <a:lnSpc>
                <a:spcPct val="100000"/>
              </a:lnSpc>
              <a:spcBef>
                <a:spcPts val="600"/>
              </a:spcBef>
              <a:buNone/>
            </a:pPr>
            <a:endParaRPr lang="en-US" altLang="en-US" sz="2400" dirty="0"/>
          </a:p>
          <a:p>
            <a:pPr marL="365125" indent="-255588" rtl="0">
              <a:lnSpc>
                <a:spcPct val="100000"/>
              </a:lnSpc>
              <a:spcBef>
                <a:spcPts val="600"/>
              </a:spcBef>
            </a:pPr>
            <a:r>
              <a:rPr lang="es-US" sz="2400"/>
              <a:t>Para calificar a un operador, el empleador debe asegurarse de que cada operador demuestre las habilidades y conocimientos necesarios para operar el equipo con seguridad, así como la capacidad de reconocer y evitar riesgos. </a:t>
            </a:r>
          </a:p>
          <a:p>
            <a:pPr marL="365125" indent="-255588" rtl="0">
              <a:lnSpc>
                <a:spcPct val="100000"/>
              </a:lnSpc>
              <a:spcBef>
                <a:spcPts val="600"/>
              </a:spcBef>
            </a:pPr>
            <a:r>
              <a:rPr lang="es-US" sz="2400"/>
              <a:t>La evaluación debe ser realizada por un evaluador calificado.</a:t>
            </a:r>
          </a:p>
          <a:p>
            <a:pPr marL="365125" indent="-255588" rtl="0">
              <a:lnSpc>
                <a:spcPct val="100000"/>
              </a:lnSpc>
              <a:spcBef>
                <a:spcPts val="600"/>
              </a:spcBef>
            </a:pPr>
            <a:r>
              <a:rPr lang="es-US" sz="2400"/>
              <a:t> Una vez que la evaluación se haya completado con éxito, el empleador puede permitir que el operador opere otros equipos que el empleador pueda demostrar que no requieren habilidades, conocimientos o capacidad sustancialmente diferentes para reconocer y evitar riesgos al operarlos.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sz="3600"/>
              <a:t>Evaluación del Operador</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33337931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69" y="1375515"/>
            <a:ext cx="6484061" cy="4650815"/>
          </a:xfrm>
        </p:spPr>
        <p:txBody>
          <a:bodyPr rtlCol="0">
            <a:noAutofit/>
          </a:bodyPr>
          <a:lstStyle/>
          <a:p>
            <a:pPr marL="109537" indent="0" rtl="0">
              <a:lnSpc>
                <a:spcPct val="100000"/>
              </a:lnSpc>
              <a:spcBef>
                <a:spcPts val="600"/>
              </a:spcBef>
              <a:buNone/>
            </a:pPr>
            <a:endParaRPr lang="en-US" altLang="en-US" sz="2400" dirty="0"/>
          </a:p>
          <a:p>
            <a:pPr marL="365125" indent="-255588" rtl="0">
              <a:lnSpc>
                <a:spcPct val="100000"/>
              </a:lnSpc>
              <a:spcBef>
                <a:spcPts val="600"/>
              </a:spcBef>
            </a:pPr>
            <a:r>
              <a:rPr lang="es-US" sz="2400" b="1" dirty="0"/>
              <a:t>La competencia laboral debe ser evaluada para el tipo de grúa y su montaje, lo que incluye:</a:t>
            </a:r>
          </a:p>
          <a:p>
            <a:pPr marL="1222375" lvl="2" indent="-255588" rtl="0">
              <a:lnSpc>
                <a:spcPct val="100000"/>
              </a:lnSpc>
              <a:spcBef>
                <a:spcPts val="600"/>
              </a:spcBef>
            </a:pPr>
            <a:r>
              <a:rPr lang="es-US" sz="2400" dirty="0"/>
              <a:t>Uso de los dispositivos de seguridad.</a:t>
            </a:r>
          </a:p>
          <a:p>
            <a:pPr marL="1222375" lvl="2" indent="-255588" rtl="0">
              <a:lnSpc>
                <a:spcPct val="100000"/>
              </a:lnSpc>
              <a:spcBef>
                <a:spcPts val="600"/>
              </a:spcBef>
            </a:pPr>
            <a:r>
              <a:rPr lang="es-US" sz="2400" dirty="0"/>
              <a:t>Uso de las ayudas operativas.</a:t>
            </a:r>
          </a:p>
          <a:p>
            <a:pPr marL="1222375" lvl="2" indent="-255588" rtl="0">
              <a:lnSpc>
                <a:spcPct val="100000"/>
              </a:lnSpc>
              <a:spcBef>
                <a:spcPts val="600"/>
              </a:spcBef>
            </a:pPr>
            <a:r>
              <a:rPr lang="es-US" sz="2400" dirty="0"/>
              <a:t>Uso de software y comprensión de los gráficos de carga.</a:t>
            </a:r>
          </a:p>
          <a:p>
            <a:pPr marL="1222375" lvl="2" indent="-255588" rtl="0">
              <a:lnSpc>
                <a:spcPct val="100000"/>
              </a:lnSpc>
              <a:spcBef>
                <a:spcPts val="600"/>
              </a:spcBef>
            </a:pPr>
            <a:r>
              <a:rPr lang="es-US" sz="2400" dirty="0"/>
              <a:t>Inspecciones de turno adecuadas.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sz="3600"/>
              <a:t>1926.1427(j) 1 y 2 Evaluación del Operador</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pic>
        <p:nvPicPr>
          <p:cNvPr id="7" name="Picture 6">
            <a:extLst>
              <a:ext uri="{FF2B5EF4-FFF2-40B4-BE49-F238E27FC236}">
                <a16:creationId xmlns:a16="http://schemas.microsoft.com/office/drawing/2014/main" xmlns="" id="{8CB190C4-2D6A-4857-B5B7-A4938742CA48}"/>
              </a:ext>
            </a:extLst>
          </p:cNvPr>
          <p:cNvPicPr>
            <a:picLocks noChangeAspect="1"/>
          </p:cNvPicPr>
          <p:nvPr/>
        </p:nvPicPr>
        <p:blipFill rotWithShape="1">
          <a:blip r:embed="rId3">
            <a:extLst>
              <a:ext uri="{28A0092B-C50C-407E-A947-70E740481C1C}">
                <a14:useLocalDpi xmlns:a14="http://schemas.microsoft.com/office/drawing/2010/main" val="0"/>
              </a:ext>
            </a:extLst>
          </a:blip>
          <a:srcRect l="1" r="-2176" b="12091"/>
          <a:stretch/>
        </p:blipFill>
        <p:spPr>
          <a:xfrm>
            <a:off x="7289131" y="1375515"/>
            <a:ext cx="3408587" cy="2358001"/>
          </a:xfrm>
          <a:prstGeom prst="rect">
            <a:avLst/>
          </a:prstGeom>
        </p:spPr>
      </p:pic>
      <p:pic>
        <p:nvPicPr>
          <p:cNvPr id="8" name="Picture 2">
            <a:extLst>
              <a:ext uri="{FF2B5EF4-FFF2-40B4-BE49-F238E27FC236}">
                <a16:creationId xmlns:a16="http://schemas.microsoft.com/office/drawing/2014/main" xmlns="" id="{0544C799-C220-4DD3-B167-207D3E36152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982" b="7490"/>
          <a:stretch/>
        </p:blipFill>
        <p:spPr bwMode="auto">
          <a:xfrm>
            <a:off x="7641895" y="3884324"/>
            <a:ext cx="2703057" cy="2211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3267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475976" y="1321062"/>
            <a:ext cx="5418306" cy="4650815"/>
          </a:xfrm>
        </p:spPr>
        <p:txBody>
          <a:bodyPr rtlCol="0">
            <a:noAutofit/>
          </a:bodyPr>
          <a:lstStyle/>
          <a:p>
            <a:pPr marL="365125" indent="-255588" rtl="0">
              <a:lnSpc>
                <a:spcPct val="100000"/>
              </a:lnSpc>
              <a:spcBef>
                <a:spcPts val="600"/>
              </a:spcBef>
            </a:pPr>
            <a:r>
              <a:rPr lang="es-US" dirty="0"/>
              <a:t>Los operadores deben ser capaces de evaluar las condiciones del suelo y la estabilidad adecuada de la grúa, lo que incluye:</a:t>
            </a:r>
          </a:p>
          <a:p>
            <a:pPr marL="1222375" lvl="2" indent="-255588" rtl="0">
              <a:lnSpc>
                <a:spcPct val="100000"/>
              </a:lnSpc>
              <a:spcBef>
                <a:spcPts val="600"/>
              </a:spcBef>
            </a:pPr>
            <a:r>
              <a:rPr lang="es-US" sz="1800" dirty="0"/>
              <a:t>Peligros ocultos.</a:t>
            </a:r>
          </a:p>
          <a:p>
            <a:pPr marL="1222375" lvl="2" indent="-255588" rtl="0">
              <a:lnSpc>
                <a:spcPct val="100000"/>
              </a:lnSpc>
              <a:spcBef>
                <a:spcPts val="600"/>
              </a:spcBef>
            </a:pPr>
            <a:r>
              <a:rPr lang="es-US" sz="1800" dirty="0"/>
              <a:t>Suelo estable.</a:t>
            </a:r>
          </a:p>
          <a:p>
            <a:pPr marL="1222375" lvl="2" indent="-255588" rtl="0">
              <a:lnSpc>
                <a:spcPct val="100000"/>
              </a:lnSpc>
              <a:spcBef>
                <a:spcPts val="600"/>
              </a:spcBef>
            </a:pPr>
            <a:r>
              <a:rPr lang="es-US" sz="1800" dirty="0"/>
              <a:t>Montaje de los estabilizadores.</a:t>
            </a:r>
          </a:p>
          <a:p>
            <a:pPr marL="1222375" lvl="2" indent="-255588" rtl="0">
              <a:lnSpc>
                <a:spcPct val="100000"/>
              </a:lnSpc>
              <a:spcBef>
                <a:spcPts val="600"/>
              </a:spcBef>
            </a:pPr>
            <a:r>
              <a:rPr lang="es-US" sz="1800" dirty="0"/>
              <a:t>Uso de extensiones y bases de estabilizadores.</a:t>
            </a:r>
          </a:p>
          <a:p>
            <a:pPr marL="1222375" lvl="2" indent="-255588" rtl="0">
              <a:lnSpc>
                <a:spcPct val="100000"/>
              </a:lnSpc>
              <a:spcBef>
                <a:spcPts val="600"/>
              </a:spcBef>
            </a:pPr>
            <a:r>
              <a:rPr lang="es-US" sz="1800" dirty="0"/>
              <a:t>Uso de superficies de soporte en las orugas.</a:t>
            </a:r>
          </a:p>
          <a:p>
            <a:pPr marL="365125" indent="-255588" rtl="0">
              <a:lnSpc>
                <a:spcPct val="100000"/>
              </a:lnSpc>
              <a:spcBef>
                <a:spcPts val="600"/>
              </a:spcBef>
            </a:pPr>
            <a:r>
              <a:rPr lang="es-US" dirty="0"/>
              <a:t>Nivelación de la grúa.</a:t>
            </a:r>
          </a:p>
          <a:p>
            <a:pPr marL="365125" indent="-255588" rtl="0">
              <a:lnSpc>
                <a:spcPct val="100000"/>
              </a:lnSpc>
              <a:spcBef>
                <a:spcPts val="600"/>
              </a:spcBef>
            </a:pPr>
            <a:r>
              <a:rPr lang="es-US" dirty="0"/>
              <a:t>Condiciones climáticas tales como:</a:t>
            </a:r>
          </a:p>
          <a:p>
            <a:pPr marL="1222375" lvl="2" indent="-255588" rtl="0">
              <a:lnSpc>
                <a:spcPct val="100000"/>
              </a:lnSpc>
              <a:spcBef>
                <a:spcPts val="600"/>
              </a:spcBef>
            </a:pPr>
            <a:r>
              <a:rPr lang="es-US" sz="1800" dirty="0"/>
              <a:t>Viento.</a:t>
            </a:r>
          </a:p>
          <a:p>
            <a:pPr marL="1222375" lvl="2" indent="-255588" rtl="0">
              <a:lnSpc>
                <a:spcPct val="100000"/>
              </a:lnSpc>
              <a:spcBef>
                <a:spcPts val="600"/>
              </a:spcBef>
            </a:pPr>
            <a:r>
              <a:rPr lang="es-US" sz="1800" dirty="0"/>
              <a:t>Rayos.</a:t>
            </a:r>
          </a:p>
          <a:p>
            <a:pPr marL="1222375" lvl="2" indent="-255588" rtl="0">
              <a:lnSpc>
                <a:spcPct val="100000"/>
              </a:lnSpc>
              <a:spcBef>
                <a:spcPts val="600"/>
              </a:spcBef>
            </a:pPr>
            <a:r>
              <a:rPr lang="es-US" sz="1800" dirty="0"/>
              <a:t>Acumulación de hielo y nieve.</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sz="3600"/>
              <a:t>Evaluación del Operador (continuación)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pic>
        <p:nvPicPr>
          <p:cNvPr id="9" name="Picture 2" descr="C:\Users\Bob\Documents\Safecon pictures\Cranes\Crane Accidents\National Cathedral 10.jpg">
            <a:extLst>
              <a:ext uri="{FF2B5EF4-FFF2-40B4-BE49-F238E27FC236}">
                <a16:creationId xmlns:a16="http://schemas.microsoft.com/office/drawing/2014/main" xmlns="" id="{FF5BCEB4-7B23-4739-9D89-D82AC5BCC3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5370" y="1800684"/>
            <a:ext cx="5715000" cy="3800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56696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109537" indent="0" rtl="0">
              <a:lnSpc>
                <a:spcPct val="100000"/>
              </a:lnSpc>
              <a:spcBef>
                <a:spcPts val="600"/>
              </a:spcBef>
              <a:buNone/>
            </a:pPr>
            <a:endParaRPr lang="en-US" altLang="en-US" sz="2400" dirty="0"/>
          </a:p>
          <a:p>
            <a:pPr marL="365125" indent="-255588" rtl="0">
              <a:lnSpc>
                <a:spcPct val="100000"/>
              </a:lnSpc>
              <a:spcBef>
                <a:spcPts val="600"/>
              </a:spcBef>
            </a:pPr>
            <a:r>
              <a:rPr lang="es-US" sz="2400"/>
              <a:t>A los operadores que vayan a desempeñar las siguientes funciones también se les debe evaluar la capacidad de realizar las actividades de elevación requeridas para el trabajo asignado, lo cual incluye, según corresponda:</a:t>
            </a:r>
          </a:p>
          <a:p>
            <a:pPr marL="1222375" lvl="2" indent="-255588" rtl="0">
              <a:lnSpc>
                <a:spcPct val="100000"/>
              </a:lnSpc>
              <a:spcBef>
                <a:spcPts val="600"/>
              </a:spcBef>
            </a:pPr>
            <a:r>
              <a:rPr lang="es-US" sz="2400"/>
              <a:t>Comunicaciones con señaladores calificados.</a:t>
            </a:r>
          </a:p>
          <a:p>
            <a:pPr marL="1222375" lvl="2" indent="-255588" rtl="0">
              <a:lnSpc>
                <a:spcPct val="100000"/>
              </a:lnSpc>
              <a:spcBef>
                <a:spcPts val="600"/>
              </a:spcBef>
            </a:pPr>
            <a:r>
              <a:rPr lang="es-US" sz="2400"/>
              <a:t>Elevaciones con puntos ciegos.</a:t>
            </a:r>
          </a:p>
          <a:p>
            <a:pPr marL="1222375" lvl="2" indent="-255588" rtl="0">
              <a:lnSpc>
                <a:spcPct val="100000"/>
              </a:lnSpc>
              <a:spcBef>
                <a:spcPts val="600"/>
              </a:spcBef>
            </a:pPr>
            <a:r>
              <a:rPr lang="es-US" sz="2400"/>
              <a:t>Elevación de personal.</a:t>
            </a:r>
          </a:p>
          <a:p>
            <a:pPr marL="1222375" lvl="2" indent="-255588" rtl="0">
              <a:lnSpc>
                <a:spcPct val="100000"/>
              </a:lnSpc>
              <a:spcBef>
                <a:spcPts val="600"/>
              </a:spcBef>
            </a:pPr>
            <a:r>
              <a:rPr lang="es-US" sz="2400"/>
              <a:t>Elevaciones con múltiples grúas.</a:t>
            </a:r>
          </a:p>
          <a:p>
            <a:pPr marL="1222375" lvl="2" indent="-255588" rtl="0">
              <a:lnSpc>
                <a:spcPct val="100000"/>
              </a:lnSpc>
              <a:spcBef>
                <a:spcPts val="600"/>
              </a:spcBef>
            </a:pPr>
            <a:r>
              <a:rPr lang="es-US" sz="2400"/>
              <a:t>Elevaciones múltiples para ensamblar estructuras de acero.</a:t>
            </a:r>
          </a:p>
          <a:p>
            <a:pPr marL="1222375" lvl="2" indent="-255588" rtl="0">
              <a:lnSpc>
                <a:spcPct val="100000"/>
              </a:lnSpc>
              <a:spcBef>
                <a:spcPts val="600"/>
              </a:spcBef>
            </a:pPr>
            <a:r>
              <a:rPr lang="es-US" sz="2400"/>
              <a:t>Grúa flotante y grúas en barcazas.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sz="3600"/>
              <a:t>Evaluación del Operador (continuación)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17821032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109537" indent="0" rtl="0">
              <a:lnSpc>
                <a:spcPct val="100000"/>
              </a:lnSpc>
              <a:spcBef>
                <a:spcPts val="600"/>
              </a:spcBef>
              <a:buNone/>
            </a:pPr>
            <a:endParaRPr lang="en-US" altLang="en-US" sz="2400" dirty="0"/>
          </a:p>
          <a:p>
            <a:pPr marL="365125" indent="-255588" rtl="0">
              <a:lnSpc>
                <a:spcPct val="100000"/>
              </a:lnSpc>
              <a:spcBef>
                <a:spcPts val="600"/>
              </a:spcBef>
            </a:pPr>
            <a:r>
              <a:rPr lang="es-US" sz="2400"/>
              <a:t>Las evaluaciones son específicas para los operadores, los equipos y las tareas, pero no dependen de la ubicación.</a:t>
            </a:r>
          </a:p>
          <a:p>
            <a:pPr marL="365125" indent="-255588" rtl="0">
              <a:lnSpc>
                <a:spcPct val="100000"/>
              </a:lnSpc>
              <a:spcBef>
                <a:spcPts val="600"/>
              </a:spcBef>
            </a:pPr>
            <a:r>
              <a:rPr lang="es-US" sz="2400"/>
              <a:t>Sin embargo, si el trabajo asignado en múltiples ubicaciones requiere que un operador tenga habilidades, conocimientos o capacidad sustancialmente diferentes para reconocer y evitar riesgos, entonces el empleador debe realizar una evaluación del operador para asegurarse de que pueda realizar el trabajo asignado.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sz="3600"/>
              <a:t>Reubicación de la Grúa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3871472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62930" cy="4650815"/>
          </a:xfrm>
        </p:spPr>
        <p:txBody>
          <a:bodyPr rtlCol="0">
            <a:normAutofit/>
          </a:bodyPr>
          <a:lstStyle/>
          <a:p>
            <a:pPr rtl="0">
              <a:lnSpc>
                <a:spcPct val="100000"/>
              </a:lnSpc>
              <a:spcBef>
                <a:spcPts val="0"/>
              </a:spcBef>
            </a:pPr>
            <a:endParaRPr lang="en-US" altLang="en-US" sz="2400" dirty="0"/>
          </a:p>
          <a:p>
            <a:pPr rtl="0">
              <a:lnSpc>
                <a:spcPct val="100000"/>
              </a:lnSpc>
              <a:spcBef>
                <a:spcPts val="0"/>
              </a:spcBef>
            </a:pPr>
            <a:r>
              <a:rPr lang="es-US" sz="2400"/>
              <a:t>Los gerentes y supervisores que planifican y supervisan las operaciones de las grúas deben tener conocimientos en áreas como:</a:t>
            </a:r>
          </a:p>
          <a:p>
            <a:pPr lvl="2" rtl="0">
              <a:lnSpc>
                <a:spcPct val="100000"/>
              </a:lnSpc>
              <a:spcBef>
                <a:spcPts val="0"/>
              </a:spcBef>
            </a:pPr>
            <a:r>
              <a:rPr lang="es-US" sz="2400"/>
              <a:t>La correcta selección de la grúa.</a:t>
            </a:r>
          </a:p>
          <a:p>
            <a:pPr lvl="2" rtl="0">
              <a:lnSpc>
                <a:spcPct val="100000"/>
              </a:lnSpc>
              <a:spcBef>
                <a:spcPts val="0"/>
              </a:spcBef>
            </a:pPr>
            <a:r>
              <a:rPr lang="es-US" sz="2400"/>
              <a:t>Las condiciones generales del sitio, tales como las condiciones del suelo, problemas con las líneas eléctricas, radio de recorrido del brazo de la grúa, etc.</a:t>
            </a:r>
          </a:p>
          <a:p>
            <a:pPr lvl="2" rtl="0">
              <a:lnSpc>
                <a:spcPct val="100000"/>
              </a:lnSpc>
              <a:spcBef>
                <a:spcPts val="0"/>
              </a:spcBef>
            </a:pPr>
            <a:r>
              <a:rPr lang="es-US" sz="2400"/>
              <a:t>Operaciones con varias grúas.</a:t>
            </a:r>
          </a:p>
          <a:p>
            <a:pPr lvl="2" rtl="0">
              <a:lnSpc>
                <a:spcPct val="100000"/>
              </a:lnSpc>
              <a:spcBef>
                <a:spcPts val="0"/>
              </a:spcBef>
            </a:pPr>
            <a:r>
              <a:rPr lang="es-US" sz="2400"/>
              <a:t>Operaciones de grúa con más de un empleador.</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77500" lnSpcReduction="20000"/>
          </a:bodyPr>
          <a:lstStyle/>
          <a:p>
            <a:pPr rtl="0">
              <a:lnSpc>
                <a:spcPct val="120000"/>
              </a:lnSpc>
              <a:spcBef>
                <a:spcPts val="0"/>
              </a:spcBef>
            </a:pPr>
            <a:r>
              <a:rPr lang="es-US"/>
              <a:t>1926.1430 Requisitos de Capacitación </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5951903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109537" indent="0" rtl="0">
              <a:lnSpc>
                <a:spcPct val="100000"/>
              </a:lnSpc>
              <a:spcBef>
                <a:spcPts val="600"/>
              </a:spcBef>
              <a:buNone/>
            </a:pPr>
            <a:endParaRPr lang="en-US" altLang="en-US" sz="2400" dirty="0"/>
          </a:p>
          <a:p>
            <a:pPr marL="365125" indent="-255588" rtl="0">
              <a:lnSpc>
                <a:spcPct val="100000"/>
              </a:lnSpc>
              <a:spcBef>
                <a:spcPts val="600"/>
              </a:spcBef>
            </a:pPr>
            <a:r>
              <a:rPr lang="es-US" sz="2400"/>
              <a:t>La evaluación debe ser realizada por una persona que tenga el conocimiento, la capacitación y la experiencia necesarios para evaluar a los operadores del equipo. </a:t>
            </a:r>
          </a:p>
          <a:p>
            <a:pPr marL="365125" indent="-255588" rtl="0">
              <a:lnSpc>
                <a:spcPct val="100000"/>
              </a:lnSpc>
              <a:spcBef>
                <a:spcPts val="600"/>
              </a:spcBef>
            </a:pPr>
            <a:r>
              <a:rPr lang="es-US" sz="2400"/>
              <a:t>El evaluador debe ser un empleado o representante del empleador.</a:t>
            </a:r>
          </a:p>
          <a:p>
            <a:pPr marL="365125" indent="-255588" rtl="0">
              <a:lnSpc>
                <a:spcPct val="100000"/>
              </a:lnSpc>
              <a:spcBef>
                <a:spcPts val="600"/>
              </a:spcBef>
            </a:pPr>
            <a:r>
              <a:rPr lang="es-US" sz="2400"/>
              <a:t>Los empleadores que asignan las evaluaciones a un agente externo conservan la obligación de asegurarse de que se cumplan los requisitos de calificación. </a:t>
            </a:r>
          </a:p>
          <a:p>
            <a:pPr marL="365125" indent="-255588" rtl="0">
              <a:lnSpc>
                <a:spcPct val="100000"/>
              </a:lnSpc>
              <a:spcBef>
                <a:spcPts val="600"/>
              </a:spcBef>
            </a:pPr>
            <a:r>
              <a:rPr lang="es-US" sz="2400"/>
              <a:t>El evaluador no necesita ser un operador certificado.</a:t>
            </a:r>
          </a:p>
          <a:p>
            <a:pPr marL="365125" indent="-255588" rtl="0">
              <a:lnSpc>
                <a:spcPct val="100000"/>
              </a:lnSpc>
              <a:spcBef>
                <a:spcPts val="600"/>
              </a:spcBef>
            </a:pPr>
            <a:r>
              <a:rPr lang="es-US" sz="2400"/>
              <a:t>El entrenador también puede ser identificado como el evaluador.</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sz="3600"/>
              <a:t>1926.1427(f)(5) Evaluador</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15578091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109537" indent="0" rtl="0">
              <a:lnSpc>
                <a:spcPct val="100000"/>
              </a:lnSpc>
              <a:spcBef>
                <a:spcPts val="600"/>
              </a:spcBef>
              <a:buNone/>
            </a:pPr>
            <a:endParaRPr lang="en-US" altLang="en-US" sz="2400" dirty="0"/>
          </a:p>
          <a:p>
            <a:pPr marL="365125" indent="-255588" rtl="0">
              <a:lnSpc>
                <a:spcPct val="100000"/>
              </a:lnSpc>
              <a:spcBef>
                <a:spcPts val="600"/>
              </a:spcBef>
            </a:pPr>
            <a:r>
              <a:rPr lang="es-US" sz="2400"/>
              <a:t>Si un empleador alquila una grúa a una empresa de alquiler de grúas y esa empresa proporciona el operador, entonces el empleador del operador es la empresa de alquiler de grúas y esta empresa es responsable de evaluar y calificar al operador.</a:t>
            </a:r>
          </a:p>
          <a:p>
            <a:pPr marL="365125" indent="-255588" rtl="0">
              <a:lnSpc>
                <a:spcPct val="100000"/>
              </a:lnSpc>
              <a:spcBef>
                <a:spcPts val="600"/>
              </a:spcBef>
            </a:pPr>
            <a:r>
              <a:rPr lang="es-US" sz="2400"/>
              <a:t>Si el empleador alquila una grúa a una empresa de alquiler de grúas, pero suministra su propio operador, entonces el empleador es responsable de evaluar y calificar al operador.</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sz="3600"/>
              <a:t>Grúas Alquiladas</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8890139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10762816" cy="4650815"/>
          </a:xfrm>
        </p:spPr>
        <p:txBody>
          <a:bodyPr rtlCol="0">
            <a:noAutofit/>
          </a:bodyPr>
          <a:lstStyle/>
          <a:p>
            <a:pPr marL="0" indent="0" rtl="0">
              <a:buNone/>
            </a:pPr>
            <a:endParaRPr lang="en-US" sz="2400" b="1" dirty="0"/>
          </a:p>
          <a:p>
            <a:pPr marL="0" indent="0" rtl="0">
              <a:buNone/>
            </a:pPr>
            <a:r>
              <a:rPr lang="es-US" sz="2400" b="1" dirty="0"/>
              <a:t>El empleador debe documentar la evaluación.  </a:t>
            </a:r>
          </a:p>
          <a:p>
            <a:pPr marL="0" indent="0" rtl="0">
              <a:buNone/>
            </a:pPr>
            <a:r>
              <a:rPr lang="es-US" sz="2400" dirty="0"/>
              <a:t>Este documento debe indicar:</a:t>
            </a:r>
            <a:endParaRPr lang="en-US" altLang="en-US" sz="2400" dirty="0"/>
          </a:p>
          <a:p>
            <a:pPr marL="365125" indent="-255588" rtl="0">
              <a:lnSpc>
                <a:spcPct val="100000"/>
              </a:lnSpc>
              <a:spcBef>
                <a:spcPts val="600"/>
              </a:spcBef>
            </a:pPr>
            <a:r>
              <a:rPr lang="es-US" sz="2400" dirty="0"/>
              <a:t>el nombre del operador; </a:t>
            </a:r>
          </a:p>
          <a:p>
            <a:pPr marL="365125" indent="-255588" rtl="0">
              <a:lnSpc>
                <a:spcPct val="100000"/>
              </a:lnSpc>
              <a:spcBef>
                <a:spcPts val="600"/>
              </a:spcBef>
            </a:pPr>
            <a:r>
              <a:rPr lang="es-US" sz="2400" dirty="0"/>
              <a:t>el nombre y la firma del evaluador; </a:t>
            </a:r>
          </a:p>
          <a:p>
            <a:pPr marL="365125" indent="-255588" rtl="0">
              <a:lnSpc>
                <a:spcPct val="100000"/>
              </a:lnSpc>
              <a:spcBef>
                <a:spcPts val="600"/>
              </a:spcBef>
            </a:pPr>
            <a:r>
              <a:rPr lang="es-US" sz="2400" dirty="0"/>
              <a:t>la fecha; </a:t>
            </a:r>
          </a:p>
          <a:p>
            <a:pPr marL="365125" indent="-255588" rtl="0">
              <a:lnSpc>
                <a:spcPct val="100000"/>
              </a:lnSpc>
              <a:spcBef>
                <a:spcPts val="600"/>
              </a:spcBef>
            </a:pPr>
            <a:r>
              <a:rPr lang="es-US" sz="2400" dirty="0"/>
              <a:t>la marca, el modelo y la configuración del equipo utilizado en la evaluación.</a:t>
            </a:r>
          </a:p>
          <a:p>
            <a:pPr marL="365125" indent="-255588" rtl="0">
              <a:lnSpc>
                <a:spcPct val="100000"/>
              </a:lnSpc>
              <a:spcBef>
                <a:spcPts val="600"/>
              </a:spcBef>
            </a:pPr>
            <a:endParaRPr lang="en-US" altLang="en-US" sz="2400" dirty="0"/>
          </a:p>
          <a:p>
            <a:pPr marL="109537" indent="0" rtl="0">
              <a:lnSpc>
                <a:spcPct val="100000"/>
              </a:lnSpc>
              <a:spcBef>
                <a:spcPts val="600"/>
              </a:spcBef>
              <a:buNone/>
            </a:pPr>
            <a:r>
              <a:rPr lang="es-US" sz="2400" b="1" dirty="0">
                <a:solidFill>
                  <a:srgbClr val="FF0000"/>
                </a:solidFill>
              </a:rPr>
              <a:t>El empleador debe poner el documento a disposición en el lugar de trabajo.</a:t>
            </a:r>
            <a:r>
              <a:rPr lang="es-US" sz="2400" dirty="0"/>
              <a:t>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lnSpcReduction="20000"/>
          </a:bodyPr>
          <a:lstStyle/>
          <a:p>
            <a:pPr rtl="0">
              <a:lnSpc>
                <a:spcPct val="120000"/>
              </a:lnSpc>
              <a:spcBef>
                <a:spcPts val="600"/>
              </a:spcBef>
            </a:pPr>
            <a:r>
              <a:rPr lang="es-US" sz="2800"/>
              <a:t>19261427(f) Documentación de Evaluación del Operador</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7038740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Se debe proporcionar un señalador en cada una de las siguientes situaciones:</a:t>
            </a:r>
          </a:p>
          <a:p>
            <a:pPr marL="1222375" lvl="2" indent="-255588" rtl="0">
              <a:lnSpc>
                <a:spcPct val="100000"/>
              </a:lnSpc>
              <a:spcBef>
                <a:spcPts val="600"/>
              </a:spcBef>
            </a:pPr>
            <a:r>
              <a:rPr lang="es-US" sz="2400"/>
              <a:t>Cuando el punto de operación, o sea el desplazamiento de la carga o el área donde se encuentra la carga, no sea completamente visible para el operador.</a:t>
            </a:r>
          </a:p>
          <a:p>
            <a:pPr marL="1222375" lvl="2" indent="-255588" rtl="0">
              <a:lnSpc>
                <a:spcPct val="100000"/>
              </a:lnSpc>
              <a:spcBef>
                <a:spcPts val="600"/>
              </a:spcBef>
            </a:pPr>
            <a:r>
              <a:rPr lang="es-US" sz="2400"/>
              <a:t>Cuando el equipo se encuentre desplazándose y la visión en el sentido del desplazamiento se encuentre obstruida.</a:t>
            </a:r>
          </a:p>
          <a:p>
            <a:pPr marL="1222375" lvl="2" indent="-255588" rtl="0">
              <a:lnSpc>
                <a:spcPct val="100000"/>
              </a:lnSpc>
              <a:spcBef>
                <a:spcPts val="600"/>
              </a:spcBef>
            </a:pPr>
            <a:r>
              <a:rPr lang="es-US" sz="2400"/>
              <a:t>Cuando el operador o la persona que se encuentre manejando la carga determine que es necesario debido a cuestiones de seguridad específicas que presente el sitio.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sz="3600"/>
              <a:t>1926.1419 Señalización de la Grúa</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3110303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109537" indent="0" rtl="0">
              <a:lnSpc>
                <a:spcPct val="100000"/>
              </a:lnSpc>
              <a:spcBef>
                <a:spcPts val="600"/>
              </a:spcBef>
              <a:buNone/>
            </a:pPr>
            <a:r>
              <a:rPr lang="es-US" sz="2400" b="1"/>
              <a:t>Cada señalador debe:</a:t>
            </a:r>
          </a:p>
          <a:p>
            <a:pPr marL="365125" indent="-255588" rtl="0">
              <a:lnSpc>
                <a:spcPct val="100000"/>
              </a:lnSpc>
              <a:spcBef>
                <a:spcPts val="600"/>
              </a:spcBef>
            </a:pPr>
            <a:r>
              <a:rPr lang="es-US" sz="2400"/>
              <a:t>Conocer y entender el tipo de señales que se utilizan.</a:t>
            </a:r>
          </a:p>
          <a:p>
            <a:pPr marL="365125" indent="-255588" rtl="0">
              <a:lnSpc>
                <a:spcPct val="100000"/>
              </a:lnSpc>
              <a:spcBef>
                <a:spcPts val="600"/>
              </a:spcBef>
            </a:pPr>
            <a:r>
              <a:rPr lang="es-US" sz="2400"/>
              <a:t>Ser competente en la aplicación del tipo de señales que se utilizan.</a:t>
            </a:r>
          </a:p>
          <a:p>
            <a:pPr marL="365125" indent="-255588" rtl="0">
              <a:lnSpc>
                <a:spcPct val="100000"/>
              </a:lnSpc>
              <a:spcBef>
                <a:spcPts val="600"/>
              </a:spcBef>
            </a:pPr>
            <a:r>
              <a:rPr lang="es-US" sz="2400"/>
              <a:t>Poseer un entendimiento básico de la operación del equipo y sus limitaciones, incluida la dinámica de la grúa que participa en el movimiento y la detención de las cargas, y en la deflexión del brazo de la grúa producida por la elevación de cargas.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lnSpcReduction="20000"/>
          </a:bodyPr>
          <a:lstStyle/>
          <a:p>
            <a:pPr rtl="0">
              <a:lnSpc>
                <a:spcPct val="120000"/>
              </a:lnSpc>
              <a:spcBef>
                <a:spcPts val="600"/>
              </a:spcBef>
            </a:pPr>
            <a:r>
              <a:rPr lang="es-US" sz="2800"/>
              <a:t>1926.1428(c) Requisitos de Calificación para el Señalador</a:t>
            </a:r>
            <a:endParaRPr lang="en-US" sz="2800" dirty="0"/>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40943925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5290930" cy="4650815"/>
          </a:xfrm>
        </p:spPr>
        <p:txBody>
          <a:bodyPr rtlCol="0">
            <a:noAutofit/>
          </a:bodyPr>
          <a:lstStyle/>
          <a:p>
            <a:pPr marL="365125" indent="-255588" rtl="0">
              <a:lnSpc>
                <a:spcPct val="100000"/>
              </a:lnSpc>
              <a:spcBef>
                <a:spcPts val="600"/>
              </a:spcBef>
            </a:pPr>
            <a:endParaRPr lang="en-US" altLang="en-US" sz="2400" dirty="0"/>
          </a:p>
          <a:p>
            <a:pPr marL="109537" indent="0" rtl="0">
              <a:lnSpc>
                <a:spcPct val="100000"/>
              </a:lnSpc>
              <a:spcBef>
                <a:spcPts val="600"/>
              </a:spcBef>
              <a:buNone/>
            </a:pPr>
            <a:r>
              <a:rPr lang="es-US" sz="2400"/>
              <a:t>El empleador deberá asegurarse de que cada señalador cumpla con los requisitos de calificación, para lo cual deberá usar:</a:t>
            </a:r>
          </a:p>
          <a:p>
            <a:pPr marL="365125" indent="-255588" rtl="0">
              <a:lnSpc>
                <a:spcPct val="100000"/>
              </a:lnSpc>
              <a:spcBef>
                <a:spcPts val="600"/>
              </a:spcBef>
            </a:pPr>
            <a:r>
              <a:rPr lang="es-US" sz="2400"/>
              <a:t>Un tercero evaluador calificado. </a:t>
            </a:r>
            <a:r>
              <a:rPr lang="es-US" sz="2400" b="1"/>
              <a:t>(Transferible)</a:t>
            </a:r>
          </a:p>
          <a:p>
            <a:pPr marL="365125" indent="-255588" rtl="0">
              <a:lnSpc>
                <a:spcPct val="100000"/>
              </a:lnSpc>
              <a:spcBef>
                <a:spcPts val="600"/>
              </a:spcBef>
            </a:pPr>
            <a:r>
              <a:rPr lang="es-US" sz="2400"/>
              <a:t>Un evaluador calificado del empleador. </a:t>
            </a:r>
            <a:r>
              <a:rPr lang="es-US" sz="2400" b="1"/>
              <a:t>(No transferible)</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600"/>
              </a:spcBef>
            </a:pPr>
            <a:r>
              <a:rPr lang="es-US" sz="3600"/>
              <a:t>1926.1428 Calificaciones del Señalador</a:t>
            </a:r>
            <a:endParaRPr lang="en-US" sz="3600" dirty="0"/>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pic>
        <p:nvPicPr>
          <p:cNvPr id="5" name="Picture 4">
            <a:extLst>
              <a:ext uri="{FF2B5EF4-FFF2-40B4-BE49-F238E27FC236}">
                <a16:creationId xmlns:a16="http://schemas.microsoft.com/office/drawing/2014/main" xmlns="" id="{188C1247-5FD6-4BA3-A191-46EE96AF2721}"/>
              </a:ext>
            </a:extLst>
          </p:cNvPr>
          <p:cNvPicPr>
            <a:picLocks noChangeAspect="1"/>
          </p:cNvPicPr>
          <p:nvPr/>
        </p:nvPicPr>
        <p:blipFill>
          <a:blip r:embed="rId3"/>
          <a:stretch>
            <a:fillRect/>
          </a:stretch>
        </p:blipFill>
        <p:spPr>
          <a:xfrm>
            <a:off x="5967661" y="3491441"/>
            <a:ext cx="3173681" cy="2363995"/>
          </a:xfrm>
          <a:prstGeom prst="rect">
            <a:avLst/>
          </a:prstGeom>
        </p:spPr>
      </p:pic>
      <p:pic>
        <p:nvPicPr>
          <p:cNvPr id="6" name="Picture 5">
            <a:extLst>
              <a:ext uri="{FF2B5EF4-FFF2-40B4-BE49-F238E27FC236}">
                <a16:creationId xmlns:a16="http://schemas.microsoft.com/office/drawing/2014/main" xmlns="" id="{A3BBCD36-5FA7-4F2C-BE38-DE037B161D00}"/>
              </a:ext>
            </a:extLst>
          </p:cNvPr>
          <p:cNvPicPr>
            <a:picLocks noChangeAspect="1"/>
          </p:cNvPicPr>
          <p:nvPr/>
        </p:nvPicPr>
        <p:blipFill>
          <a:blip r:embed="rId4"/>
          <a:stretch>
            <a:fillRect/>
          </a:stretch>
        </p:blipFill>
        <p:spPr>
          <a:xfrm>
            <a:off x="8932181" y="1796716"/>
            <a:ext cx="2578266" cy="2784528"/>
          </a:xfrm>
          <a:prstGeom prst="rect">
            <a:avLst/>
          </a:prstGeom>
        </p:spPr>
      </p:pic>
      <p:sp>
        <p:nvSpPr>
          <p:cNvPr id="7" name="TextBox 6">
            <a:extLst>
              <a:ext uri="{FF2B5EF4-FFF2-40B4-BE49-F238E27FC236}">
                <a16:creationId xmlns:a16="http://schemas.microsoft.com/office/drawing/2014/main" xmlns="" id="{D596436F-B338-4813-9206-5DE4F530B057}"/>
              </a:ext>
            </a:extLst>
          </p:cNvPr>
          <p:cNvSpPr txBox="1"/>
          <p:nvPr/>
        </p:nvSpPr>
        <p:spPr>
          <a:xfrm>
            <a:off x="8842387" y="5983506"/>
            <a:ext cx="2578266" cy="230832"/>
          </a:xfrm>
          <a:prstGeom prst="rect">
            <a:avLst/>
          </a:prstGeom>
          <a:noFill/>
        </p:spPr>
        <p:txBody>
          <a:bodyPr wrap="square" rtlCol="0">
            <a:spAutoFit/>
          </a:bodyPr>
          <a:lstStyle/>
          <a:p>
            <a:pPr algn="r" rtl="0"/>
            <a:r>
              <a:rPr lang="es-US" sz="900" b="1"/>
              <a:t>Imágenes cortesía de TEEX. Usadas con permiso.</a:t>
            </a:r>
          </a:p>
        </p:txBody>
      </p:sp>
    </p:spTree>
    <p:extLst>
      <p:ext uri="{BB962C8B-B14F-4D97-AF65-F5344CB8AC3E}">
        <p14:creationId xmlns:p14="http://schemas.microsoft.com/office/powerpoint/2010/main" val="141729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El operador, el señalador y el director de elevación (de haber uno) deberán comunicar qué señales de voz se utilizarán. </a:t>
            </a:r>
          </a:p>
          <a:p>
            <a:pPr marL="365125" indent="-255588" rtl="0">
              <a:lnSpc>
                <a:spcPct val="100000"/>
              </a:lnSpc>
              <a:spcBef>
                <a:spcPts val="600"/>
              </a:spcBef>
            </a:pPr>
            <a:r>
              <a:rPr lang="es-US" sz="2400"/>
              <a:t>Cada señal de voz deberá contener los siguientes tres elementos, que se darán en el siguiente orden: </a:t>
            </a:r>
          </a:p>
          <a:p>
            <a:pPr marL="1222375" lvl="2" indent="-255588" rtl="0">
              <a:lnSpc>
                <a:spcPct val="100000"/>
              </a:lnSpc>
              <a:spcBef>
                <a:spcPts val="600"/>
              </a:spcBef>
            </a:pPr>
            <a:r>
              <a:rPr lang="es-US" sz="2400"/>
              <a:t>función (tales como izador, brazo de grúa, etc.), </a:t>
            </a:r>
          </a:p>
          <a:p>
            <a:pPr marL="1222375" lvl="2" indent="-255588" rtl="0">
              <a:lnSpc>
                <a:spcPct val="100000"/>
              </a:lnSpc>
              <a:spcBef>
                <a:spcPts val="600"/>
              </a:spcBef>
            </a:pPr>
            <a:r>
              <a:rPr lang="es-US" sz="2400"/>
              <a:t>dirección; distancia o velocidad; función,</a:t>
            </a:r>
          </a:p>
          <a:p>
            <a:pPr marL="1222375" lvl="2" indent="-255588" rtl="0">
              <a:lnSpc>
                <a:spcPct val="100000"/>
              </a:lnSpc>
              <a:spcBef>
                <a:spcPts val="600"/>
              </a:spcBef>
            </a:pPr>
            <a:r>
              <a:rPr lang="es-US" sz="2400"/>
              <a:t>orden de detención.</a:t>
            </a:r>
          </a:p>
          <a:p>
            <a:pPr marL="365125" indent="-255588" rtl="0">
              <a:lnSpc>
                <a:spcPct val="100000"/>
              </a:lnSpc>
              <a:spcBef>
                <a:spcPts val="600"/>
              </a:spcBef>
            </a:pPr>
            <a:r>
              <a:rPr lang="es-US" sz="2400"/>
              <a:t>El operador, el señalador y el director de elevación (de haber uno) deberán ser capaces de comunicarse correctamente en el lenguaje utilizado.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600"/>
              </a:spcBef>
            </a:pPr>
            <a:r>
              <a:rPr lang="es-US" sz="3300"/>
              <a:t>1926.1421 Requisitos de las Señales de Voz</a:t>
            </a:r>
            <a:endParaRPr lang="en-US" sz="3300" dirty="0"/>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6782257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365125" indent="-255588" rtl="0">
              <a:lnSpc>
                <a:spcPct val="100000"/>
              </a:lnSpc>
              <a:spcBef>
                <a:spcPts val="600"/>
              </a:spcBef>
            </a:pPr>
            <a:endParaRPr lang="en-US" altLang="en-US" sz="2400" dirty="0"/>
          </a:p>
          <a:p>
            <a:pPr marL="365125" indent="-255588" rtl="0">
              <a:lnSpc>
                <a:spcPct val="100000"/>
              </a:lnSpc>
              <a:spcBef>
                <a:spcPts val="600"/>
              </a:spcBef>
            </a:pPr>
            <a:r>
              <a:rPr lang="es-US" sz="2400"/>
              <a:t>El empleador debe tener disponible en el sitio la documentación que acredita la calificación de estas personas.</a:t>
            </a:r>
          </a:p>
          <a:p>
            <a:pPr marL="365125" indent="-255588" rtl="0">
              <a:lnSpc>
                <a:spcPct val="100000"/>
              </a:lnSpc>
              <a:spcBef>
                <a:spcPts val="600"/>
              </a:spcBef>
            </a:pPr>
            <a:r>
              <a:rPr lang="es-US" sz="2400"/>
              <a:t>La documentación debe especificar cada tipo de señalización (esto es, señales hechas con las manos, señales de radio, etc.) para las cuales dicha persona se encuentra calificada.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sz="3300"/>
              <a:t>Documentación del Señalador</a:t>
            </a:r>
            <a:endParaRPr lang="en-US" sz="3300" dirty="0"/>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4234734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109537" indent="0" rtl="0">
              <a:lnSpc>
                <a:spcPct val="100000"/>
              </a:lnSpc>
              <a:spcBef>
                <a:spcPts val="600"/>
              </a:spcBef>
              <a:buNone/>
            </a:pPr>
            <a:endParaRPr lang="en-US" altLang="en-US" sz="2400" b="1" dirty="0"/>
          </a:p>
          <a:p>
            <a:pPr marL="109537" indent="0" rtl="0">
              <a:lnSpc>
                <a:spcPct val="100000"/>
              </a:lnSpc>
              <a:spcBef>
                <a:spcPts val="600"/>
              </a:spcBef>
              <a:buNone/>
            </a:pPr>
            <a:r>
              <a:rPr lang="es-US" sz="2400" b="1"/>
              <a:t>Cuando sea necesario</a:t>
            </a:r>
            <a:endParaRPr lang="en-US" altLang="en-US" sz="2400" dirty="0"/>
          </a:p>
          <a:p>
            <a:pPr marL="365125" indent="-255588" rtl="0">
              <a:lnSpc>
                <a:spcPct val="100000"/>
              </a:lnSpc>
              <a:spcBef>
                <a:spcPts val="600"/>
              </a:spcBef>
            </a:pPr>
            <a:r>
              <a:rPr lang="es-US" sz="2400"/>
              <a:t>Durante actividades de elevación mientras se monta o desmonta una grúa o cabria (subparte CC). </a:t>
            </a:r>
          </a:p>
          <a:p>
            <a:pPr marL="365125" indent="-255588" rtl="0">
              <a:lnSpc>
                <a:spcPct val="100000"/>
              </a:lnSpc>
              <a:spcBef>
                <a:spcPts val="600"/>
              </a:spcBef>
            </a:pPr>
            <a:r>
              <a:rPr lang="es-US" sz="2400"/>
              <a:t>Durante operaciones de ensamblaje de estructuras de acero (subparte R).</a:t>
            </a:r>
          </a:p>
          <a:p>
            <a:pPr marL="365125" indent="-255588" rtl="0">
              <a:lnSpc>
                <a:spcPct val="100000"/>
              </a:lnSpc>
              <a:spcBef>
                <a:spcPts val="600"/>
              </a:spcBef>
            </a:pPr>
            <a:r>
              <a:rPr lang="es-US" sz="2400"/>
              <a:t>Métodos óptimos:</a:t>
            </a:r>
          </a:p>
          <a:p>
            <a:pPr marL="1222375" lvl="2" indent="-255588" rtl="0">
              <a:lnSpc>
                <a:spcPct val="100000"/>
              </a:lnSpc>
              <a:spcBef>
                <a:spcPts val="600"/>
              </a:spcBef>
            </a:pPr>
            <a:r>
              <a:rPr lang="es-US" sz="2400"/>
              <a:t> enganchar, desenganchar, guiar la carga; </a:t>
            </a:r>
            <a:r>
              <a:rPr lang="es-US" sz="2400" b="1"/>
              <a:t>o</a:t>
            </a:r>
          </a:p>
          <a:p>
            <a:pPr marL="1222375" lvl="2" indent="-255588" rtl="0">
              <a:lnSpc>
                <a:spcPct val="100000"/>
              </a:lnSpc>
              <a:spcBef>
                <a:spcPts val="600"/>
              </a:spcBef>
            </a:pPr>
            <a:r>
              <a:rPr lang="es-US" sz="2400"/>
              <a:t>en la conexión inicial de una carga a un componente o estructura </a:t>
            </a:r>
            <a:r>
              <a:rPr lang="es-US" sz="2400" b="1"/>
              <a:t>y</a:t>
            </a:r>
            <a:r>
              <a:rPr lang="es-US" sz="2400"/>
              <a:t> están dentro de la zona de caída.</a:t>
            </a:r>
          </a:p>
          <a:p>
            <a:pPr marL="109537" indent="0" rtl="0">
              <a:lnSpc>
                <a:spcPct val="100000"/>
              </a:lnSpc>
              <a:spcBef>
                <a:spcPts val="600"/>
              </a:spcBef>
              <a:buNone/>
            </a:pPr>
            <a:r>
              <a:rPr lang="es-US" sz="2400" b="1">
                <a:solidFill>
                  <a:srgbClr val="FF0000"/>
                </a:solidFill>
              </a:rPr>
              <a:t>¡TODO EL TIEMPO!</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lnSpc>
                <a:spcPct val="120000"/>
              </a:lnSpc>
              <a:spcBef>
                <a:spcPts val="600"/>
              </a:spcBef>
            </a:pPr>
            <a:r>
              <a:rPr lang="es-US" sz="3300"/>
              <a:t>Aparejadores Calificados</a:t>
            </a:r>
            <a:endParaRPr lang="en-US" sz="3300" dirty="0"/>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7620822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10777330" cy="4650815"/>
          </a:xfrm>
        </p:spPr>
        <p:txBody>
          <a:bodyPr rtlCol="0">
            <a:noAutofit/>
          </a:bodyPr>
          <a:lstStyle/>
          <a:p>
            <a:pPr marL="109537" indent="0" rtl="0">
              <a:lnSpc>
                <a:spcPct val="100000"/>
              </a:lnSpc>
              <a:spcBef>
                <a:spcPts val="600"/>
              </a:spcBef>
              <a:buNone/>
            </a:pPr>
            <a:endParaRPr lang="en-US" altLang="en-US" sz="2400" b="1" dirty="0"/>
          </a:p>
          <a:p>
            <a:pPr marL="109537" indent="0" rtl="0">
              <a:lnSpc>
                <a:spcPct val="100000"/>
              </a:lnSpc>
              <a:spcBef>
                <a:spcPts val="600"/>
              </a:spcBef>
              <a:buNone/>
            </a:pPr>
            <a:r>
              <a:rPr lang="es-US" sz="2400" b="1" dirty="0"/>
              <a:t>Lo aparejadores calificados deben:</a:t>
            </a:r>
          </a:p>
          <a:p>
            <a:pPr marL="365125" indent="-255588" rtl="0">
              <a:lnSpc>
                <a:spcPct val="100000"/>
              </a:lnSpc>
              <a:spcBef>
                <a:spcPts val="600"/>
              </a:spcBef>
            </a:pPr>
            <a:r>
              <a:rPr lang="es-US" sz="2400" dirty="0"/>
              <a:t>Conocer y comprender los requisitos de las normas ASME aplicables (como la B30.9: Eslingas y la B30.26; Accesorios Metálicos de Aparejos).</a:t>
            </a:r>
          </a:p>
          <a:p>
            <a:pPr marL="365125" indent="-255588" rtl="0">
              <a:lnSpc>
                <a:spcPct val="100000"/>
              </a:lnSpc>
              <a:spcBef>
                <a:spcPts val="600"/>
              </a:spcBef>
            </a:pPr>
            <a:r>
              <a:rPr lang="es-US" sz="2400" dirty="0"/>
              <a:t>Conocer y comprender el tipo de eslingas y enganches utilizados, incluidos los criterios para quitar los aparejos.</a:t>
            </a:r>
          </a:p>
          <a:p>
            <a:pPr marL="365125" indent="-255588" rtl="0">
              <a:lnSpc>
                <a:spcPct val="100000"/>
              </a:lnSpc>
              <a:spcBef>
                <a:spcPts val="600"/>
              </a:spcBef>
            </a:pPr>
            <a:r>
              <a:rPr lang="es-US" sz="2400" dirty="0"/>
              <a:t>Comprensión básica de las eslingas, accesorios metálicos de aparejos, malacate, dispositivos de elevación bajo el gancho y sus limitaciones.</a:t>
            </a:r>
          </a:p>
          <a:p>
            <a:pPr marL="365125" indent="-255588" rtl="0">
              <a:lnSpc>
                <a:spcPct val="100000"/>
              </a:lnSpc>
              <a:spcBef>
                <a:spcPts val="600"/>
              </a:spcBef>
            </a:pPr>
            <a:r>
              <a:rPr lang="es-US" sz="2400" dirty="0"/>
              <a:t>Conocer y comprender las condiciones relacionadas con el aparejo, como la estimación del peso de la carga, el centro de gravedad, el efecto de los ángulos en los componentes del aparejo y las señales manuales básicas, según corresponda.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600"/>
              </a:spcBef>
            </a:pPr>
            <a:r>
              <a:rPr lang="es-US" sz="3300"/>
              <a:t>Aparejadores Calificados (continuación)</a:t>
            </a:r>
            <a:endParaRPr lang="en-US" sz="3300" dirty="0"/>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900504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864696"/>
            <a:ext cx="4873835" cy="4161634"/>
          </a:xfrm>
        </p:spPr>
        <p:txBody>
          <a:bodyPr rtlCol="0">
            <a:normAutofit/>
          </a:bodyPr>
          <a:lstStyle/>
          <a:p>
            <a:pPr rtl="0"/>
            <a:r>
              <a:rPr lang="es-US" sz="2400"/>
              <a:t>Los operadores de grúas deben tener licencia o certificación de un organismo acreditado.</a:t>
            </a:r>
            <a:endParaRPr lang="en-US" altLang="en-US" sz="2400" b="1" dirty="0">
              <a:solidFill>
                <a:srgbClr val="FF0000"/>
              </a:solidFill>
            </a:endParaRPr>
          </a:p>
          <a:p>
            <a:pPr rtl="0"/>
            <a:r>
              <a:rPr lang="es-US" sz="2400"/>
              <a:t>El empleador debe asegurarse de que el operador también esté calificado para operar el equipo o que esté operando el equipo durante un período de capacitación como </a:t>
            </a:r>
            <a:r>
              <a:rPr lang="es-US" sz="2400" b="1"/>
              <a:t>"operador en capacitación". </a:t>
            </a:r>
            <a:endParaRPr lang="en-US" altLang="en-US" sz="2400" dirty="0"/>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20000"/>
          </a:bodyPr>
          <a:lstStyle/>
          <a:p>
            <a:pPr rtl="0"/>
            <a:r>
              <a:rPr lang="es-US"/>
              <a:t>1926.1427(a) Certificación y Calificación del Operador</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pic>
        <p:nvPicPr>
          <p:cNvPr id="7" name="Picture 2">
            <a:extLst>
              <a:ext uri="{FF2B5EF4-FFF2-40B4-BE49-F238E27FC236}">
                <a16:creationId xmlns:a16="http://schemas.microsoft.com/office/drawing/2014/main" xmlns="" id="{B69A3298-4906-4077-AE1F-EB97CB9D5B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864696"/>
            <a:ext cx="5384800" cy="33879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33106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10529680" cy="437243"/>
          </a:xfrm>
        </p:spPr>
        <p:txBody>
          <a:bodyPr rtlCol="0">
            <a:noAutofit/>
          </a:bodyPr>
          <a:lstStyle/>
          <a:p>
            <a:pPr marL="365125" indent="-255588" rtl="0">
              <a:lnSpc>
                <a:spcPct val="100000"/>
              </a:lnSpc>
              <a:spcBef>
                <a:spcPts val="600"/>
              </a:spcBef>
            </a:pPr>
            <a:r>
              <a:rPr lang="es-US" sz="2400" dirty="0"/>
              <a:t>Ser competente en la aplicación del tipo de enganches que se utilizan.</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92500"/>
          </a:bodyPr>
          <a:lstStyle/>
          <a:p>
            <a:pPr rtl="0">
              <a:lnSpc>
                <a:spcPct val="120000"/>
              </a:lnSpc>
              <a:spcBef>
                <a:spcPts val="600"/>
              </a:spcBef>
            </a:pPr>
            <a:r>
              <a:rPr lang="es-US" sz="3300"/>
              <a:t>Aparejadores Calificados (continuación)</a:t>
            </a:r>
            <a:endParaRPr lang="en-US" sz="3300" dirty="0"/>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pic>
        <p:nvPicPr>
          <p:cNvPr id="5" name="Picture 4">
            <a:extLst>
              <a:ext uri="{FF2B5EF4-FFF2-40B4-BE49-F238E27FC236}">
                <a16:creationId xmlns:a16="http://schemas.microsoft.com/office/drawing/2014/main" xmlns="" id="{DFCE3104-00DC-4CC9-AEC8-E32E1988B7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5157" y="1927660"/>
            <a:ext cx="6659880" cy="4108070"/>
          </a:xfrm>
          <a:prstGeom prst="rect">
            <a:avLst/>
          </a:prstGeom>
        </p:spPr>
      </p:pic>
      <p:sp>
        <p:nvSpPr>
          <p:cNvPr id="6" name="Rectangle 5">
            <a:extLst>
              <a:ext uri="{FF2B5EF4-FFF2-40B4-BE49-F238E27FC236}">
                <a16:creationId xmlns:a16="http://schemas.microsoft.com/office/drawing/2014/main" xmlns="" id="{F3D7BD73-9DB0-4746-A28F-67341ABC4FDC}"/>
              </a:ext>
            </a:extLst>
          </p:cNvPr>
          <p:cNvSpPr/>
          <p:nvPr/>
        </p:nvSpPr>
        <p:spPr>
          <a:xfrm>
            <a:off x="6663490" y="5975684"/>
            <a:ext cx="2308645" cy="242246"/>
          </a:xfrm>
          <a:prstGeom prst="rect">
            <a:avLst/>
          </a:prstGeom>
        </p:spPr>
        <p:txBody>
          <a:bodyPr wrap="none" rtlCol="0">
            <a:spAutoFit/>
          </a:bodyPr>
          <a:lstStyle/>
          <a:p>
            <a:pPr rtl="0">
              <a:lnSpc>
                <a:spcPct val="115000"/>
              </a:lnSpc>
            </a:pPr>
            <a:r>
              <a:rPr lang="es-US" sz="900" b="1">
                <a:latin typeface="Calibri" panose="020F0502020204030204" pitchFamily="34" charset="0"/>
                <a:ea typeface="Calibri" panose="020F0502020204030204" pitchFamily="34" charset="0"/>
                <a:cs typeface="Times New Roman" panose="02020603050405020304" pitchFamily="18" charset="0"/>
              </a:rPr>
              <a:t>Imagen cortesía de TEEX. Usada con permiso.</a:t>
            </a:r>
          </a:p>
        </p:txBody>
      </p:sp>
    </p:spTree>
    <p:extLst>
      <p:ext uri="{BB962C8B-B14F-4D97-AF65-F5344CB8AC3E}">
        <p14:creationId xmlns:p14="http://schemas.microsoft.com/office/powerpoint/2010/main" val="5988047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9D64B2DA-3A24-C042-8BFA-60B9BB135D1C}"/>
              </a:ext>
            </a:extLst>
          </p:cNvPr>
          <p:cNvSpPr>
            <a:spLocks noGrp="1"/>
          </p:cNvSpPr>
          <p:nvPr>
            <p:ph type="body" sz="quarter" idx="13"/>
          </p:nvPr>
        </p:nvSpPr>
        <p:spPr/>
        <p:txBody>
          <a:bodyPr rtlCol="0"/>
          <a:lstStyle/>
          <a:p>
            <a:pPr rtl="0"/>
            <a:r>
              <a:rPr lang="es-US"/>
              <a:t>¿Tiene preguntas?</a:t>
            </a:r>
          </a:p>
        </p:txBody>
      </p:sp>
      <p:sp>
        <p:nvSpPr>
          <p:cNvPr id="3" name="Content Placeholder 2">
            <a:extLst>
              <a:ext uri="{FF2B5EF4-FFF2-40B4-BE49-F238E27FC236}">
                <a16:creationId xmlns:a16="http://schemas.microsoft.com/office/drawing/2014/main" xmlns="" id="{53CEA755-7F37-6045-8A50-46BFCC30D53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119160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864696"/>
            <a:ext cx="4873835" cy="4161634"/>
          </a:xfrm>
        </p:spPr>
        <p:txBody>
          <a:bodyPr rtlCol="0">
            <a:normAutofit/>
          </a:bodyPr>
          <a:lstStyle/>
          <a:p>
            <a:pPr rtl="0"/>
            <a:r>
              <a:rPr lang="es-US" sz="2400"/>
              <a:t>El armado/desarmado debe ser supervisado por un director de armado/desarmado.</a:t>
            </a:r>
          </a:p>
          <a:p>
            <a:pPr rtl="0"/>
            <a:r>
              <a:rPr lang="es-US" sz="2400"/>
              <a:t>Es decir, una persona que cumpla con los criterios de ser competente y calificada, o una persona competente que sea asistida por una o más personas calificadas</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20000"/>
          </a:bodyPr>
          <a:lstStyle/>
          <a:p>
            <a:pPr rtl="0"/>
            <a:r>
              <a:rPr lang="es-US"/>
              <a:t>1926.1404 Director de Armado/Desarmado</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pic>
        <p:nvPicPr>
          <p:cNvPr id="6" name="Picture 7" descr="Manitowoc Build">
            <a:extLst>
              <a:ext uri="{FF2B5EF4-FFF2-40B4-BE49-F238E27FC236}">
                <a16:creationId xmlns:a16="http://schemas.microsoft.com/office/drawing/2014/main" xmlns="" id="{8F22330A-8999-49B2-B28D-3D1936F936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0001" b="10333"/>
          <a:stretch>
            <a:fillRect/>
          </a:stretch>
        </p:blipFill>
        <p:spPr>
          <a:xfrm>
            <a:off x="6026835" y="1864696"/>
            <a:ext cx="5503813" cy="411352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388632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a:bodyPr>
          <a:lstStyle/>
          <a:p>
            <a:pPr rtl="0"/>
            <a:r>
              <a:rPr lang="es-US"/>
              <a:t>Calificaciones del Inspector</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pic>
        <p:nvPicPr>
          <p:cNvPr id="8" name="Picture 4">
            <a:extLst>
              <a:ext uri="{FF2B5EF4-FFF2-40B4-BE49-F238E27FC236}">
                <a16:creationId xmlns:a16="http://schemas.microsoft.com/office/drawing/2014/main" xmlns="" id="{1CD890A1-0669-4877-81FD-B7F048944D3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1965839" y="1610618"/>
            <a:ext cx="8260322" cy="4514751"/>
          </a:xfrm>
          <a:prstGeom prst="rect">
            <a:avLst/>
          </a:prstGeom>
          <a:noFill/>
          <a:ln/>
        </p:spPr>
      </p:pic>
    </p:spTree>
    <p:extLst>
      <p:ext uri="{BB962C8B-B14F-4D97-AF65-F5344CB8AC3E}">
        <p14:creationId xmlns:p14="http://schemas.microsoft.com/office/powerpoint/2010/main" val="2172180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109537" indent="0" rtl="0">
              <a:lnSpc>
                <a:spcPct val="100000"/>
              </a:lnSpc>
              <a:spcBef>
                <a:spcPts val="600"/>
              </a:spcBef>
              <a:buNone/>
            </a:pPr>
            <a:endParaRPr lang="en-US" altLang="en-US" sz="2400" dirty="0"/>
          </a:p>
          <a:p>
            <a:pPr marL="109537" indent="0" rtl="0">
              <a:lnSpc>
                <a:spcPct val="100000"/>
              </a:lnSpc>
              <a:spcBef>
                <a:spcPts val="600"/>
              </a:spcBef>
              <a:buNone/>
            </a:pPr>
            <a:r>
              <a:rPr lang="es-US" sz="2400"/>
              <a:t>El operador debe:</a:t>
            </a:r>
          </a:p>
          <a:p>
            <a:pPr marL="365125" indent="-255588" rtl="0">
              <a:lnSpc>
                <a:spcPct val="100000"/>
              </a:lnSpc>
              <a:spcBef>
                <a:spcPts val="600"/>
              </a:spcBef>
            </a:pPr>
            <a:r>
              <a:rPr lang="es-US" sz="2400"/>
              <a:t>Entender las funciones de la grúa y sus limitaciones, y las características de su operación.</a:t>
            </a:r>
          </a:p>
          <a:p>
            <a:pPr marL="365125" indent="-255588" rtl="0">
              <a:lnSpc>
                <a:spcPct val="100000"/>
              </a:lnSpc>
              <a:spcBef>
                <a:spcPts val="600"/>
              </a:spcBef>
            </a:pPr>
            <a:r>
              <a:rPr lang="es-US" sz="2400"/>
              <a:t>Estar familiarizado con el manual de operación y el gráfico de carga.</a:t>
            </a:r>
          </a:p>
          <a:p>
            <a:pPr marL="365125" indent="-255588" rtl="0">
              <a:lnSpc>
                <a:spcPct val="100000"/>
              </a:lnSpc>
              <a:spcBef>
                <a:spcPts val="600"/>
              </a:spcBef>
            </a:pPr>
            <a:r>
              <a:rPr lang="es-US" sz="2400"/>
              <a:t>Inspeccionar y realizar el mantenimiento de la grúa de manera regular.</a:t>
            </a:r>
          </a:p>
          <a:p>
            <a:pPr marL="365125" indent="-255588" rtl="0">
              <a:lnSpc>
                <a:spcPct val="100000"/>
              </a:lnSpc>
              <a:spcBef>
                <a:spcPts val="600"/>
              </a:spcBef>
            </a:pPr>
            <a:r>
              <a:rPr lang="es-US" sz="2400"/>
              <a:t>Informar al dueño sobre cualquier problema, necesidad de mantenimiento o reparaciones necesarias para la máquina.</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85000" lnSpcReduction="10000"/>
          </a:bodyPr>
          <a:lstStyle/>
          <a:p>
            <a:pPr rtl="0">
              <a:lnSpc>
                <a:spcPct val="120000"/>
              </a:lnSpc>
              <a:spcBef>
                <a:spcPts val="600"/>
              </a:spcBef>
            </a:pPr>
            <a:r>
              <a:rPr lang="es-US"/>
              <a:t>Responsabilidades del Operador</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1396274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93BEBBD-5E97-E748-AB97-47C407B4E351}"/>
              </a:ext>
            </a:extLst>
          </p:cNvPr>
          <p:cNvSpPr>
            <a:spLocks noGrp="1"/>
          </p:cNvSpPr>
          <p:nvPr>
            <p:ph type="body" sz="quarter" idx="10"/>
          </p:nvPr>
        </p:nvSpPr>
        <p:spPr>
          <a:xfrm>
            <a:off x="805070" y="1375515"/>
            <a:ext cx="9880054" cy="4650815"/>
          </a:xfrm>
        </p:spPr>
        <p:txBody>
          <a:bodyPr rtlCol="0">
            <a:noAutofit/>
          </a:bodyPr>
          <a:lstStyle/>
          <a:p>
            <a:pPr marL="109537" indent="0" rtl="0">
              <a:lnSpc>
                <a:spcPct val="100000"/>
              </a:lnSpc>
              <a:spcBef>
                <a:spcPts val="600"/>
              </a:spcBef>
              <a:buNone/>
            </a:pPr>
            <a:endParaRPr lang="en-US" altLang="en-US" sz="2400" dirty="0"/>
          </a:p>
          <a:p>
            <a:pPr marL="365125" indent="-255588" rtl="0">
              <a:lnSpc>
                <a:spcPct val="100000"/>
              </a:lnSpc>
              <a:spcBef>
                <a:spcPts val="600"/>
              </a:spcBef>
            </a:pPr>
            <a:r>
              <a:rPr lang="es-US" sz="2400"/>
              <a:t>Tener presente toda condición que presente el sitio, el suelo, la presencia de líneas eléctricas, etc. </a:t>
            </a:r>
          </a:p>
          <a:p>
            <a:pPr marL="365125" indent="-255588" rtl="0">
              <a:lnSpc>
                <a:spcPct val="100000"/>
              </a:lnSpc>
              <a:spcBef>
                <a:spcPts val="600"/>
              </a:spcBef>
            </a:pPr>
            <a:r>
              <a:rPr lang="es-US" sz="2400"/>
              <a:t>Verificar que el sitio esté preparado adecuadamente para la grúa.</a:t>
            </a:r>
          </a:p>
          <a:p>
            <a:pPr marL="365125" indent="-255588" rtl="0">
              <a:lnSpc>
                <a:spcPct val="100000"/>
              </a:lnSpc>
              <a:spcBef>
                <a:spcPts val="600"/>
              </a:spcBef>
            </a:pPr>
            <a:r>
              <a:rPr lang="es-US" sz="2400"/>
              <a:t>Revisar la operación planificada con la supervisión.</a:t>
            </a:r>
          </a:p>
          <a:p>
            <a:pPr marL="365125" indent="-255588" rtl="0">
              <a:lnSpc>
                <a:spcPct val="100000"/>
              </a:lnSpc>
              <a:spcBef>
                <a:spcPts val="600"/>
              </a:spcBef>
            </a:pPr>
            <a:r>
              <a:rPr lang="es-US" sz="2400"/>
              <a:t>Averiguar el peso de la carga y de los aparejos, y determinar dónde se va a colocar la carga. </a:t>
            </a:r>
          </a:p>
        </p:txBody>
      </p:sp>
      <p:sp>
        <p:nvSpPr>
          <p:cNvPr id="3" name="Text Placeholder 2">
            <a:extLst>
              <a:ext uri="{FF2B5EF4-FFF2-40B4-BE49-F238E27FC236}">
                <a16:creationId xmlns:a16="http://schemas.microsoft.com/office/drawing/2014/main" xmlns="" id="{8689C92E-9F3A-9346-92F1-1D53CD9CBAFC}"/>
              </a:ext>
            </a:extLst>
          </p:cNvPr>
          <p:cNvSpPr>
            <a:spLocks noGrp="1"/>
          </p:cNvSpPr>
          <p:nvPr>
            <p:ph type="body" sz="quarter" idx="13"/>
          </p:nvPr>
        </p:nvSpPr>
        <p:spPr>
          <a:xfrm>
            <a:off x="665922" y="461115"/>
            <a:ext cx="8712795" cy="914400"/>
          </a:xfrm>
        </p:spPr>
        <p:txBody>
          <a:bodyPr rtlCol="0">
            <a:normAutofit fontScale="55000" lnSpcReduction="20000"/>
          </a:bodyPr>
          <a:lstStyle/>
          <a:p>
            <a:pPr rtl="0">
              <a:lnSpc>
                <a:spcPct val="120000"/>
              </a:lnSpc>
              <a:spcBef>
                <a:spcPts val="600"/>
              </a:spcBef>
            </a:pPr>
            <a:r>
              <a:rPr lang="es-US"/>
              <a:t>Responsabilidades del Operador (continuación)</a:t>
            </a:r>
          </a:p>
        </p:txBody>
      </p:sp>
      <p:sp>
        <p:nvSpPr>
          <p:cNvPr id="4" name="Content Placeholder 3">
            <a:extLst>
              <a:ext uri="{FF2B5EF4-FFF2-40B4-BE49-F238E27FC236}">
                <a16:creationId xmlns:a16="http://schemas.microsoft.com/office/drawing/2014/main" xmlns="" id="{D73D4A00-B578-A142-A511-EDE8F430CBAC}"/>
              </a:ext>
            </a:extLst>
          </p:cNvPr>
          <p:cNvSpPr>
            <a:spLocks noGrp="1"/>
          </p:cNvSpPr>
          <p:nvPr>
            <p:ph sz="quarter" idx="14"/>
          </p:nvPr>
        </p:nvSpPr>
        <p:spPr/>
        <p:txBody>
          <a:bodyPr rtlCol="0"/>
          <a:lstStyle/>
          <a:p>
            <a:pPr rtl="0"/>
            <a:r>
              <a:rPr lang="es-US"/>
              <a:t>Competencia del Personal</a:t>
            </a:r>
          </a:p>
        </p:txBody>
      </p:sp>
    </p:spTree>
    <p:extLst>
      <p:ext uri="{BB962C8B-B14F-4D97-AF65-F5344CB8AC3E}">
        <p14:creationId xmlns:p14="http://schemas.microsoft.com/office/powerpoint/2010/main" val="28502802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ED740FA-BAA0-4FDA-A636-9B805792F5A4}">
  <ds:schemaRefs>
    <ds:schemaRef ds:uri="http://schemas.microsoft.com/sharepoint/v3/contenttype/forms"/>
  </ds:schemaRefs>
</ds:datastoreItem>
</file>

<file path=customXml/itemProps2.xml><?xml version="1.0" encoding="utf-8"?>
<ds:datastoreItem xmlns:ds="http://schemas.openxmlformats.org/officeDocument/2006/customXml" ds:itemID="{40EB0CF1-B741-411B-9740-FB3993D18958}">
  <ds:schemaRefs>
    <ds:schemaRef ds:uri="http://purl.org/dc/dcmitype/"/>
    <ds:schemaRef ds:uri="http://schemas.microsoft.com/office/2006/metadata/properties"/>
    <ds:schemaRef ds:uri="http://schemas.microsoft.com/office/2006/documentManagement/types"/>
    <ds:schemaRef ds:uri="http://www.w3.org/XML/1998/namespace"/>
    <ds:schemaRef ds:uri="http://purl.org/dc/terms/"/>
    <ds:schemaRef ds:uri="http://purl.org/dc/elements/1.1/"/>
    <ds:schemaRef ds:uri="http://schemas.microsoft.com/office/infopath/2007/PartnerControls"/>
    <ds:schemaRef ds:uri="http://schemas.openxmlformats.org/package/2006/metadata/core-properties"/>
    <ds:schemaRef ds:uri="3eb2361b-8c8e-47d5-8d05-b9366176417c"/>
    <ds:schemaRef ds:uri="246ca8ae-6e08-4796-a588-b174448290c0"/>
  </ds:schemaRefs>
</ds:datastoreItem>
</file>

<file path=customXml/itemProps3.xml><?xml version="1.0" encoding="utf-8"?>
<ds:datastoreItem xmlns:ds="http://schemas.openxmlformats.org/officeDocument/2006/customXml" ds:itemID="{A64733E8-4402-47F4-918B-8E2639F4A180}"/>
</file>

<file path=docProps/app.xml><?xml version="1.0" encoding="utf-8"?>
<Properties xmlns="http://schemas.openxmlformats.org/officeDocument/2006/extended-properties" xmlns:vt="http://schemas.openxmlformats.org/officeDocument/2006/docPropsVTypes">
  <TotalTime>1135</TotalTime>
  <Words>8652</Words>
  <Application>Microsoft Office PowerPoint</Application>
  <PresentationFormat>Custom</PresentationFormat>
  <Paragraphs>494</Paragraphs>
  <Slides>51</Slides>
  <Notes>48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51</vt:i4>
      </vt:variant>
    </vt:vector>
  </HeadingPairs>
  <TitlesOfParts>
    <vt:vector size="60" baseType="lpstr">
      <vt:lpstr>Arial</vt:lpstr>
      <vt:lpstr>Times New Roman</vt:lpstr>
      <vt:lpstr>Cambria</vt:lpstr>
      <vt:lpstr>Nunito ExtraLight</vt:lpstr>
      <vt:lpstr>Poppins</vt:lpstr>
      <vt:lpstr>Calibri</vt:lpstr>
      <vt:lpstr>Nunito</vt:lpstr>
      <vt:lpstr>Nunito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Andrea Poblete</cp:lastModifiedBy>
  <cp:revision>125</cp:revision>
  <dcterms:created xsi:type="dcterms:W3CDTF">2019-05-30T18:50:33Z</dcterms:created>
  <dcterms:modified xsi:type="dcterms:W3CDTF">2020-02-24T20:37:52Z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5195600</vt:r8>
  </property>
  <property fmtid="{D5CDD505-2E9C-101B-9397-08002B2CF9AE}" pid="4" name="xd_Signature">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